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4"/>
  </p:notes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0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1CDC1D-C87E-4ACD-BFD9-E2C36E753E2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256BEAD-D31D-4A7A-9D2A-8CF8665F2EFF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bn-BD" sz="3600" dirty="0">
              <a:latin typeface="NikoshBAN" pitchFamily="2" charset="0"/>
              <a:cs typeface="NikoshBAN" pitchFamily="2" charset="0"/>
            </a:rPr>
            <a:t>গ্রাহকের</a:t>
          </a:r>
          <a:r>
            <a:rPr lang="bn-IN" sz="3600" dirty="0">
              <a:latin typeface="NikoshBAN" pitchFamily="2" charset="0"/>
              <a:cs typeface="NikoshBAN" pitchFamily="2" charset="0"/>
            </a:rPr>
            <a:t> প্রতি </a:t>
          </a:r>
          <a:r>
            <a:rPr lang="bn-BD" sz="3600" dirty="0">
              <a:latin typeface="NikoshBAN" pitchFamily="2" charset="0"/>
              <a:cs typeface="NikoshBAN" pitchFamily="2" charset="0"/>
            </a:rPr>
            <a:t>ব্যাং</a:t>
          </a:r>
          <a:r>
            <a:rPr lang="bn-IN" sz="3600" dirty="0">
              <a:latin typeface="NikoshBAN" pitchFamily="2" charset="0"/>
              <a:cs typeface="NikoshBAN" pitchFamily="2" charset="0"/>
            </a:rPr>
            <a:t>কের দায়ি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ত্ব</a:t>
          </a:r>
          <a:r>
            <a:rPr lang="bn-IN" sz="3600" dirty="0">
              <a:latin typeface="NikoshBAN" pitchFamily="2" charset="0"/>
              <a:cs typeface="NikoshBAN" pitchFamily="2" charset="0"/>
            </a:rPr>
            <a:t> সমুহঃ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133B0FF8-A372-468E-894F-0DA576A27480}" type="parTrans" cxnId="{2F1F97AB-7DBE-4F4C-9B98-8D0B1098FCFF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5A1DCF60-CE08-4B53-A1F1-B0FE365BB0EE}" type="sibTrans" cxnId="{2F1F97AB-7DBE-4F4C-9B98-8D0B1098FCFF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38A17C84-41AE-4243-8726-FAA86D6F209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bn-IN" sz="3600" dirty="0">
              <a:latin typeface="NikoshBAN" pitchFamily="2" charset="0"/>
              <a:cs typeface="NikoshBAN" pitchFamily="2" charset="0"/>
            </a:rPr>
            <a:t>সুদের আদান প্রদান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ঠিক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রাখা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D1329D1B-C14E-459E-9A2D-5F1F4D5CA353}" type="parTrans" cxnId="{44767743-8CFC-4D7A-84C7-D340225FE2DF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8E2CB535-A0F4-40F5-A812-2C073617F032}" type="sibTrans" cxnId="{44767743-8CFC-4D7A-84C7-D340225FE2DF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19C86995-D056-42D9-92E4-27C9BE2245E7}">
      <dgm:prSet phldrT="[Text]" custT="1"/>
      <dgm:spPr/>
      <dgm:t>
        <a:bodyPr/>
        <a:lstStyle/>
        <a:p>
          <a:r>
            <a:rPr lang="bn-IN" sz="3600" dirty="0">
              <a:latin typeface="NikoshBAN" pitchFamily="2" charset="0"/>
              <a:cs typeface="NikoshBAN" pitchFamily="2" charset="0"/>
            </a:rPr>
            <a:t>ঋণ পরিশোধের সুযোগ দান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করা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C57E5B4-BC48-4E69-81CF-9A58D3824C94}" type="parTrans" cxnId="{3A8237D8-3516-451E-A998-C1D73B8B555B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315BA1B1-69F7-40D9-8077-89269CD921E7}" type="sibTrans" cxnId="{3A8237D8-3516-451E-A998-C1D73B8B555B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BF11F38F-5481-4B7A-968C-07542CC5458E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bn-IN" sz="3600" dirty="0">
              <a:latin typeface="NikoshBAN" pitchFamily="2" charset="0"/>
              <a:cs typeface="NikoshBAN" pitchFamily="2" charset="0"/>
            </a:rPr>
            <a:t>আমানতকারীর নির্দেশ পালন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করা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855C4AD2-7105-4AD9-AE2E-B07066C76CE8}" type="parTrans" cxnId="{7906C9E0-1469-4417-BDFE-E732DD98B464}">
      <dgm:prSet/>
      <dgm:spPr/>
      <dgm:t>
        <a:bodyPr/>
        <a:lstStyle/>
        <a:p>
          <a:endParaRPr lang="en-US"/>
        </a:p>
      </dgm:t>
    </dgm:pt>
    <dgm:pt modelId="{C53FE205-9601-403A-9B30-3F6A57FD7672}" type="sibTrans" cxnId="{7906C9E0-1469-4417-BDFE-E732DD98B464}">
      <dgm:prSet/>
      <dgm:spPr/>
      <dgm:t>
        <a:bodyPr/>
        <a:lstStyle/>
        <a:p>
          <a:endParaRPr lang="en-US"/>
        </a:p>
      </dgm:t>
    </dgm:pt>
    <dgm:pt modelId="{D6AD38CE-10F5-48F4-AFDF-5151195DC66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dirty="0">
              <a:latin typeface="NikoshBAN" pitchFamily="2" charset="0"/>
              <a:cs typeface="NikoshBAN" pitchFamily="2" charset="0"/>
            </a:rPr>
            <a:t>অর্থ ফেরত দেওয়া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4D7F7F21-B1DE-4B7A-9567-204B684EF081}" type="parTrans" cxnId="{5F680367-5827-446E-958A-083CFDD3AC41}">
      <dgm:prSet/>
      <dgm:spPr/>
      <dgm:t>
        <a:bodyPr/>
        <a:lstStyle/>
        <a:p>
          <a:endParaRPr lang="en-US"/>
        </a:p>
      </dgm:t>
    </dgm:pt>
    <dgm:pt modelId="{D7320A1D-EBF5-4EEA-A34C-1ADC56D8D4B3}" type="sibTrans" cxnId="{5F680367-5827-446E-958A-083CFDD3AC41}">
      <dgm:prSet/>
      <dgm:spPr/>
      <dgm:t>
        <a:bodyPr/>
        <a:lstStyle/>
        <a:p>
          <a:endParaRPr lang="en-US"/>
        </a:p>
      </dgm:t>
    </dgm:pt>
    <dgm:pt modelId="{65C3CDCD-2B52-4AFA-A20E-868BAE23D9F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dirty="0">
              <a:latin typeface="NikoshBAN" pitchFamily="2" charset="0"/>
              <a:cs typeface="NikoshBAN" pitchFamily="2" charset="0"/>
            </a:rPr>
            <a:t>হিসাবের গোপনীয়তা রক্ষা করা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7B8D9388-C052-4806-B73F-0420115EE366}" type="parTrans" cxnId="{54253CE2-8A48-43E6-B7D8-BE36C3759863}">
      <dgm:prSet/>
      <dgm:spPr/>
      <dgm:t>
        <a:bodyPr/>
        <a:lstStyle/>
        <a:p>
          <a:endParaRPr lang="en-US"/>
        </a:p>
      </dgm:t>
    </dgm:pt>
    <dgm:pt modelId="{9A51801C-0D84-4E9E-B74F-0934B3C06F27}" type="sibTrans" cxnId="{54253CE2-8A48-43E6-B7D8-BE36C3759863}">
      <dgm:prSet/>
      <dgm:spPr/>
      <dgm:t>
        <a:bodyPr/>
        <a:lstStyle/>
        <a:p>
          <a:endParaRPr lang="en-US"/>
        </a:p>
      </dgm:t>
    </dgm:pt>
    <dgm:pt modelId="{F515FC55-2157-4E45-B8A0-C5211F9673DE}" type="pres">
      <dgm:prSet presAssocID="{0E1CDC1D-C87E-4ACD-BFD9-E2C36E753E2F}" presName="compositeShape" presStyleCnt="0">
        <dgm:presLayoutVars>
          <dgm:dir/>
          <dgm:resizeHandles/>
        </dgm:presLayoutVars>
      </dgm:prSet>
      <dgm:spPr/>
    </dgm:pt>
    <dgm:pt modelId="{B5A64167-F8A3-426A-B53E-C8C25C68CB50}" type="pres">
      <dgm:prSet presAssocID="{0E1CDC1D-C87E-4ACD-BFD9-E2C36E753E2F}" presName="pyramid" presStyleLbl="node1" presStyleIdx="0" presStyleCnt="1" custLinFactNeighborX="22215" custLinFactNeighborY="1858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A126EC11-B18E-4C1C-AC6B-97B7700332DA}" type="pres">
      <dgm:prSet presAssocID="{0E1CDC1D-C87E-4ACD-BFD9-E2C36E753E2F}" presName="theList" presStyleCnt="0"/>
      <dgm:spPr/>
    </dgm:pt>
    <dgm:pt modelId="{F417F657-933E-4608-99C2-72466E5BDAF2}" type="pres">
      <dgm:prSet presAssocID="{A256BEAD-D31D-4A7A-9D2A-8CF8665F2EFF}" presName="aNode" presStyleLbl="fgAcc1" presStyleIdx="0" presStyleCnt="6" custScaleX="205033" custLinFactY="-63480" custLinFactNeighborX="-13108" custLinFactNeighborY="-100000">
        <dgm:presLayoutVars>
          <dgm:bulletEnabled val="1"/>
        </dgm:presLayoutVars>
      </dgm:prSet>
      <dgm:spPr/>
    </dgm:pt>
    <dgm:pt modelId="{1FBA7F68-0044-49FB-BC38-E44A10192752}" type="pres">
      <dgm:prSet presAssocID="{A256BEAD-D31D-4A7A-9D2A-8CF8665F2EFF}" presName="aSpace" presStyleCnt="0"/>
      <dgm:spPr/>
    </dgm:pt>
    <dgm:pt modelId="{EFA339F5-D6ED-4492-8E0B-C6AA83F40D1E}" type="pres">
      <dgm:prSet presAssocID="{D6AD38CE-10F5-48F4-AFDF-5151195DC667}" presName="aNode" presStyleLbl="fgAcc1" presStyleIdx="1" presStyleCnt="6" custScaleX="120126" custLinFactY="-3834" custLinFactNeighborX="-13136" custLinFactNeighborY="-100000">
        <dgm:presLayoutVars>
          <dgm:bulletEnabled val="1"/>
        </dgm:presLayoutVars>
      </dgm:prSet>
      <dgm:spPr/>
    </dgm:pt>
    <dgm:pt modelId="{381FB66E-C330-4453-95D4-11B4DECDBC60}" type="pres">
      <dgm:prSet presAssocID="{D6AD38CE-10F5-48F4-AFDF-5151195DC667}" presName="aSpace" presStyleCnt="0"/>
      <dgm:spPr/>
    </dgm:pt>
    <dgm:pt modelId="{6534CD87-B117-4FAF-B0C9-F81627BBC115}" type="pres">
      <dgm:prSet presAssocID="{65C3CDCD-2B52-4AFA-A20E-868BAE23D9F4}" presName="aNode" presStyleLbl="fgAcc1" presStyleIdx="2" presStyleCnt="6" custScaleX="120761" custScaleY="115061" custLinFactY="-4599" custLinFactNeighborX="-12571" custLinFactNeighborY="-100000">
        <dgm:presLayoutVars>
          <dgm:bulletEnabled val="1"/>
        </dgm:presLayoutVars>
      </dgm:prSet>
      <dgm:spPr/>
    </dgm:pt>
    <dgm:pt modelId="{6C41410A-7606-4860-8A48-918E9D0FFCC5}" type="pres">
      <dgm:prSet presAssocID="{65C3CDCD-2B52-4AFA-A20E-868BAE23D9F4}" presName="aSpace" presStyleCnt="0"/>
      <dgm:spPr/>
    </dgm:pt>
    <dgm:pt modelId="{AA804155-88C5-406E-84B8-80A7BEA85376}" type="pres">
      <dgm:prSet presAssocID="{BF11F38F-5481-4B7A-968C-07542CC5458E}" presName="aNode" presStyleLbl="fgAcc1" presStyleIdx="3" presStyleCnt="6" custScaleX="120030" custLinFactNeighborX="-13136" custLinFactNeighborY="-83767">
        <dgm:presLayoutVars>
          <dgm:bulletEnabled val="1"/>
        </dgm:presLayoutVars>
      </dgm:prSet>
      <dgm:spPr/>
    </dgm:pt>
    <dgm:pt modelId="{04CDF511-19AE-4F65-9564-E6252D9FB39D}" type="pres">
      <dgm:prSet presAssocID="{BF11F38F-5481-4B7A-968C-07542CC5458E}" presName="aSpace" presStyleCnt="0"/>
      <dgm:spPr/>
    </dgm:pt>
    <dgm:pt modelId="{7AC8929A-C799-4068-A9A3-6BCB2A3395BA}" type="pres">
      <dgm:prSet presAssocID="{38A17C84-41AE-4243-8726-FAA86D6F209C}" presName="aNode" presStyleLbl="fgAcc1" presStyleIdx="4" presStyleCnt="6" custScaleX="118083" custLinFactNeighborX="-12473" custLinFactNeighborY="-25733">
        <dgm:presLayoutVars>
          <dgm:bulletEnabled val="1"/>
        </dgm:presLayoutVars>
      </dgm:prSet>
      <dgm:spPr/>
    </dgm:pt>
    <dgm:pt modelId="{BB90EF56-DC0D-429A-873A-2382096FFFC2}" type="pres">
      <dgm:prSet presAssocID="{38A17C84-41AE-4243-8726-FAA86D6F209C}" presName="aSpace" presStyleCnt="0"/>
      <dgm:spPr/>
    </dgm:pt>
    <dgm:pt modelId="{5EBFD8C4-FA4E-4FF1-9856-EB5398665CB1}" type="pres">
      <dgm:prSet presAssocID="{19C86995-D056-42D9-92E4-27C9BE2245E7}" presName="aNode" presStyleLbl="fgAcc1" presStyleIdx="5" presStyleCnt="6" custScaleX="118332" custLinFactY="3834" custLinFactNeighborX="-11977" custLinFactNeighborY="100000">
        <dgm:presLayoutVars>
          <dgm:bulletEnabled val="1"/>
        </dgm:presLayoutVars>
      </dgm:prSet>
      <dgm:spPr/>
    </dgm:pt>
    <dgm:pt modelId="{48BB448F-FEEC-46F4-A36D-523F8F6BA4E8}" type="pres">
      <dgm:prSet presAssocID="{19C86995-D056-42D9-92E4-27C9BE2245E7}" presName="aSpace" presStyleCnt="0"/>
      <dgm:spPr/>
    </dgm:pt>
  </dgm:ptLst>
  <dgm:cxnLst>
    <dgm:cxn modelId="{CD36D129-9033-4C74-9CDC-B0E324FEFF58}" type="presOf" srcId="{0E1CDC1D-C87E-4ACD-BFD9-E2C36E753E2F}" destId="{F515FC55-2157-4E45-B8A0-C5211F9673DE}" srcOrd="0" destOrd="0" presId="urn:microsoft.com/office/officeart/2005/8/layout/pyramid2"/>
    <dgm:cxn modelId="{95B5EA5D-EF1C-4407-817B-A47764BF70AE}" type="presOf" srcId="{19C86995-D056-42D9-92E4-27C9BE2245E7}" destId="{5EBFD8C4-FA4E-4FF1-9856-EB5398665CB1}" srcOrd="0" destOrd="0" presId="urn:microsoft.com/office/officeart/2005/8/layout/pyramid2"/>
    <dgm:cxn modelId="{44767743-8CFC-4D7A-84C7-D340225FE2DF}" srcId="{0E1CDC1D-C87E-4ACD-BFD9-E2C36E753E2F}" destId="{38A17C84-41AE-4243-8726-FAA86D6F209C}" srcOrd="4" destOrd="0" parTransId="{D1329D1B-C14E-459E-9A2D-5F1F4D5CA353}" sibTransId="{8E2CB535-A0F4-40F5-A812-2C073617F032}"/>
    <dgm:cxn modelId="{5F680367-5827-446E-958A-083CFDD3AC41}" srcId="{0E1CDC1D-C87E-4ACD-BFD9-E2C36E753E2F}" destId="{D6AD38CE-10F5-48F4-AFDF-5151195DC667}" srcOrd="1" destOrd="0" parTransId="{4D7F7F21-B1DE-4B7A-9567-204B684EF081}" sibTransId="{D7320A1D-EBF5-4EEA-A34C-1ADC56D8D4B3}"/>
    <dgm:cxn modelId="{1E52D756-C3F3-4FAE-989E-97264E8CFA94}" type="presOf" srcId="{BF11F38F-5481-4B7A-968C-07542CC5458E}" destId="{AA804155-88C5-406E-84B8-80A7BEA85376}" srcOrd="0" destOrd="0" presId="urn:microsoft.com/office/officeart/2005/8/layout/pyramid2"/>
    <dgm:cxn modelId="{E497839C-B60A-4C2B-8AF7-1453C351F531}" type="presOf" srcId="{A256BEAD-D31D-4A7A-9D2A-8CF8665F2EFF}" destId="{F417F657-933E-4608-99C2-72466E5BDAF2}" srcOrd="0" destOrd="0" presId="urn:microsoft.com/office/officeart/2005/8/layout/pyramid2"/>
    <dgm:cxn modelId="{93CC4CA4-CA82-4381-9E2D-45EB8C66050E}" type="presOf" srcId="{38A17C84-41AE-4243-8726-FAA86D6F209C}" destId="{7AC8929A-C799-4068-A9A3-6BCB2A3395BA}" srcOrd="0" destOrd="0" presId="urn:microsoft.com/office/officeart/2005/8/layout/pyramid2"/>
    <dgm:cxn modelId="{18C251A9-A808-45A3-88E7-43886885E9B8}" type="presOf" srcId="{65C3CDCD-2B52-4AFA-A20E-868BAE23D9F4}" destId="{6534CD87-B117-4FAF-B0C9-F81627BBC115}" srcOrd="0" destOrd="0" presId="urn:microsoft.com/office/officeart/2005/8/layout/pyramid2"/>
    <dgm:cxn modelId="{2F1F97AB-7DBE-4F4C-9B98-8D0B1098FCFF}" srcId="{0E1CDC1D-C87E-4ACD-BFD9-E2C36E753E2F}" destId="{A256BEAD-D31D-4A7A-9D2A-8CF8665F2EFF}" srcOrd="0" destOrd="0" parTransId="{133B0FF8-A372-468E-894F-0DA576A27480}" sibTransId="{5A1DCF60-CE08-4B53-A1F1-B0FE365BB0EE}"/>
    <dgm:cxn modelId="{3ED961B2-593B-4153-BA85-2D012AB699D7}" type="presOf" srcId="{D6AD38CE-10F5-48F4-AFDF-5151195DC667}" destId="{EFA339F5-D6ED-4492-8E0B-C6AA83F40D1E}" srcOrd="0" destOrd="0" presId="urn:microsoft.com/office/officeart/2005/8/layout/pyramid2"/>
    <dgm:cxn modelId="{3A8237D8-3516-451E-A998-C1D73B8B555B}" srcId="{0E1CDC1D-C87E-4ACD-BFD9-E2C36E753E2F}" destId="{19C86995-D056-42D9-92E4-27C9BE2245E7}" srcOrd="5" destOrd="0" parTransId="{5C57E5B4-BC48-4E69-81CF-9A58D3824C94}" sibTransId="{315BA1B1-69F7-40D9-8077-89269CD921E7}"/>
    <dgm:cxn modelId="{7906C9E0-1469-4417-BDFE-E732DD98B464}" srcId="{0E1CDC1D-C87E-4ACD-BFD9-E2C36E753E2F}" destId="{BF11F38F-5481-4B7A-968C-07542CC5458E}" srcOrd="3" destOrd="0" parTransId="{855C4AD2-7105-4AD9-AE2E-B07066C76CE8}" sibTransId="{C53FE205-9601-403A-9B30-3F6A57FD7672}"/>
    <dgm:cxn modelId="{54253CE2-8A48-43E6-B7D8-BE36C3759863}" srcId="{0E1CDC1D-C87E-4ACD-BFD9-E2C36E753E2F}" destId="{65C3CDCD-2B52-4AFA-A20E-868BAE23D9F4}" srcOrd="2" destOrd="0" parTransId="{7B8D9388-C052-4806-B73F-0420115EE366}" sibTransId="{9A51801C-0D84-4E9E-B74F-0934B3C06F27}"/>
    <dgm:cxn modelId="{00C0FF24-4495-4CF1-8D0D-1BABCAC8A56C}" type="presParOf" srcId="{F515FC55-2157-4E45-B8A0-C5211F9673DE}" destId="{B5A64167-F8A3-426A-B53E-C8C25C68CB50}" srcOrd="0" destOrd="0" presId="urn:microsoft.com/office/officeart/2005/8/layout/pyramid2"/>
    <dgm:cxn modelId="{B70A161E-5C22-4624-8435-936AD96C5C12}" type="presParOf" srcId="{F515FC55-2157-4E45-B8A0-C5211F9673DE}" destId="{A126EC11-B18E-4C1C-AC6B-97B7700332DA}" srcOrd="1" destOrd="0" presId="urn:microsoft.com/office/officeart/2005/8/layout/pyramid2"/>
    <dgm:cxn modelId="{39DF80E8-A553-4D08-8BD9-BF00B245804C}" type="presParOf" srcId="{A126EC11-B18E-4C1C-AC6B-97B7700332DA}" destId="{F417F657-933E-4608-99C2-72466E5BDAF2}" srcOrd="0" destOrd="0" presId="urn:microsoft.com/office/officeart/2005/8/layout/pyramid2"/>
    <dgm:cxn modelId="{9BBB8A6B-8577-495C-88BC-AA9FDFBEB109}" type="presParOf" srcId="{A126EC11-B18E-4C1C-AC6B-97B7700332DA}" destId="{1FBA7F68-0044-49FB-BC38-E44A10192752}" srcOrd="1" destOrd="0" presId="urn:microsoft.com/office/officeart/2005/8/layout/pyramid2"/>
    <dgm:cxn modelId="{08995649-946E-4E44-ABEA-582D12572B80}" type="presParOf" srcId="{A126EC11-B18E-4C1C-AC6B-97B7700332DA}" destId="{EFA339F5-D6ED-4492-8E0B-C6AA83F40D1E}" srcOrd="2" destOrd="0" presId="urn:microsoft.com/office/officeart/2005/8/layout/pyramid2"/>
    <dgm:cxn modelId="{293090A5-A96B-4611-891C-ECCBDA1C3081}" type="presParOf" srcId="{A126EC11-B18E-4C1C-AC6B-97B7700332DA}" destId="{381FB66E-C330-4453-95D4-11B4DECDBC60}" srcOrd="3" destOrd="0" presId="urn:microsoft.com/office/officeart/2005/8/layout/pyramid2"/>
    <dgm:cxn modelId="{1ADECFFD-94FA-4A51-B71A-4B6C92E81F3A}" type="presParOf" srcId="{A126EC11-B18E-4C1C-AC6B-97B7700332DA}" destId="{6534CD87-B117-4FAF-B0C9-F81627BBC115}" srcOrd="4" destOrd="0" presId="urn:microsoft.com/office/officeart/2005/8/layout/pyramid2"/>
    <dgm:cxn modelId="{48451480-D058-42C5-8D5A-D489FB3DED40}" type="presParOf" srcId="{A126EC11-B18E-4C1C-AC6B-97B7700332DA}" destId="{6C41410A-7606-4860-8A48-918E9D0FFCC5}" srcOrd="5" destOrd="0" presId="urn:microsoft.com/office/officeart/2005/8/layout/pyramid2"/>
    <dgm:cxn modelId="{F768298F-057A-4587-A541-3E7E926D7BA7}" type="presParOf" srcId="{A126EC11-B18E-4C1C-AC6B-97B7700332DA}" destId="{AA804155-88C5-406E-84B8-80A7BEA85376}" srcOrd="6" destOrd="0" presId="urn:microsoft.com/office/officeart/2005/8/layout/pyramid2"/>
    <dgm:cxn modelId="{EA7F2610-AD72-494D-AFCD-891D910A61AC}" type="presParOf" srcId="{A126EC11-B18E-4C1C-AC6B-97B7700332DA}" destId="{04CDF511-19AE-4F65-9564-E6252D9FB39D}" srcOrd="7" destOrd="0" presId="urn:microsoft.com/office/officeart/2005/8/layout/pyramid2"/>
    <dgm:cxn modelId="{90C74786-1D8C-4C0E-A12D-BF7E8DAC5E2D}" type="presParOf" srcId="{A126EC11-B18E-4C1C-AC6B-97B7700332DA}" destId="{7AC8929A-C799-4068-A9A3-6BCB2A3395BA}" srcOrd="8" destOrd="0" presId="urn:microsoft.com/office/officeart/2005/8/layout/pyramid2"/>
    <dgm:cxn modelId="{EB3D6225-7600-42E1-9E96-74C06A53CFE0}" type="presParOf" srcId="{A126EC11-B18E-4C1C-AC6B-97B7700332DA}" destId="{BB90EF56-DC0D-429A-873A-2382096FFFC2}" srcOrd="9" destOrd="0" presId="urn:microsoft.com/office/officeart/2005/8/layout/pyramid2"/>
    <dgm:cxn modelId="{C9AEFA13-AD72-47A5-A314-C906428898F6}" type="presParOf" srcId="{A126EC11-B18E-4C1C-AC6B-97B7700332DA}" destId="{5EBFD8C4-FA4E-4FF1-9856-EB5398665CB1}" srcOrd="10" destOrd="0" presId="urn:microsoft.com/office/officeart/2005/8/layout/pyramid2"/>
    <dgm:cxn modelId="{D39F2144-F20C-4C43-8E2D-DB49A6745E48}" type="presParOf" srcId="{A126EC11-B18E-4C1C-AC6B-97B7700332DA}" destId="{48BB448F-FEEC-46F4-A36D-523F8F6BA4E8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AA0912-E046-423D-AC2D-D6F3FF2DA4DB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A89DBA-33A8-4AAC-9D95-1DD2330158A7}">
      <dgm:prSet phldrT="[Text]" custT="1"/>
      <dgm:spPr/>
      <dgm:t>
        <a:bodyPr/>
        <a:lstStyle/>
        <a:p>
          <a:r>
            <a:rPr lang="bn-BD" sz="2800" b="1" cap="none" spc="0" dirty="0">
              <a:ln w="24500" cmpd="dbl"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ব্যাংকের প্রতি গ্রাহকের দায়িত্ব </a:t>
          </a:r>
          <a:endParaRPr lang="en-US" sz="2800" dirty="0">
            <a:ln w="24500" cmpd="dbl">
              <a:prstDash val="solid"/>
              <a:miter lim="800000"/>
            </a:ln>
          </a:endParaRPr>
        </a:p>
      </dgm:t>
    </dgm:pt>
    <dgm:pt modelId="{23832918-9CDF-426F-9B54-BAAC305AD34E}" type="parTrans" cxnId="{69E00EF7-DC74-4B11-B163-F2265C623703}">
      <dgm:prSet/>
      <dgm:spPr/>
      <dgm:t>
        <a:bodyPr/>
        <a:lstStyle/>
        <a:p>
          <a:endParaRPr lang="en-US"/>
        </a:p>
      </dgm:t>
    </dgm:pt>
    <dgm:pt modelId="{CD0BF15A-7D08-4C39-BAB7-C651E932C144}" type="sibTrans" cxnId="{69E00EF7-DC74-4B11-B163-F2265C623703}">
      <dgm:prSet/>
      <dgm:spPr/>
      <dgm:t>
        <a:bodyPr/>
        <a:lstStyle/>
        <a:p>
          <a:endParaRPr lang="en-US"/>
        </a:p>
      </dgm:t>
    </dgm:pt>
    <dgm:pt modelId="{292B5113-43B8-47E3-B26E-BA766B652AD9}">
      <dgm:prSet phldrT="[Text]" custT="1"/>
      <dgm:spPr>
        <a:solidFill>
          <a:srgbClr val="7030A0"/>
        </a:solidFill>
      </dgm:spPr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সততা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B2BAE2-5D0D-4E1F-9BD3-12C0080B95E7}" type="parTrans" cxnId="{A518D407-E95C-43CB-BCA0-5E11305C0415}">
      <dgm:prSet/>
      <dgm:spPr/>
      <dgm:t>
        <a:bodyPr/>
        <a:lstStyle/>
        <a:p>
          <a:endParaRPr lang="en-US"/>
        </a:p>
      </dgm:t>
    </dgm:pt>
    <dgm:pt modelId="{32BD7648-881C-43CD-9A43-9E17EFB063EC}" type="sibTrans" cxnId="{A518D407-E95C-43CB-BCA0-5E11305C0415}">
      <dgm:prSet/>
      <dgm:spPr/>
      <dgm:t>
        <a:bodyPr/>
        <a:lstStyle/>
        <a:p>
          <a:endParaRPr lang="en-US"/>
        </a:p>
      </dgm:t>
    </dgm:pt>
    <dgm:pt modelId="{64D6B8CC-0091-4181-B6FA-C1A013110299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200" b="1" cap="none" spc="0" dirty="0">
              <a:ln/>
              <a:effectLst/>
              <a:latin typeface="NikoshBAN" pitchFamily="2" charset="0"/>
              <a:cs typeface="NikoshBAN" pitchFamily="2" charset="0"/>
            </a:rPr>
            <a:t>ঋণ পরিশোধ </a:t>
          </a:r>
          <a:endParaRPr lang="en-US" sz="3200" dirty="0"/>
        </a:p>
      </dgm:t>
    </dgm:pt>
    <dgm:pt modelId="{897E6D74-15C7-4AC1-8264-729B7FEBB17A}" type="parTrans" cxnId="{9280B821-833D-4730-B732-BEB275F27512}">
      <dgm:prSet/>
      <dgm:spPr/>
      <dgm:t>
        <a:bodyPr/>
        <a:lstStyle/>
        <a:p>
          <a:endParaRPr lang="en-US"/>
        </a:p>
      </dgm:t>
    </dgm:pt>
    <dgm:pt modelId="{FCAEFF9A-B93E-4801-8B7B-7DE14AFCD62C}" type="sibTrans" cxnId="{9280B821-833D-4730-B732-BEB275F27512}">
      <dgm:prSet/>
      <dgm:spPr/>
      <dgm:t>
        <a:bodyPr/>
        <a:lstStyle/>
        <a:p>
          <a:endParaRPr lang="en-US"/>
        </a:p>
      </dgm:t>
    </dgm:pt>
    <dgm:pt modelId="{73606621-12D0-4C3A-A079-EFFE5CEC1A78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সুদ আদায় </a:t>
          </a:r>
          <a:endParaRPr lang="en-US" sz="3200" dirty="0"/>
        </a:p>
      </dgm:t>
    </dgm:pt>
    <dgm:pt modelId="{80B426EE-4A32-4394-A1BC-9E63121FFC0B}" type="parTrans" cxnId="{7695B1C2-F746-4792-9A2B-35D8B7DDFDA9}">
      <dgm:prSet/>
      <dgm:spPr/>
      <dgm:t>
        <a:bodyPr/>
        <a:lstStyle/>
        <a:p>
          <a:endParaRPr lang="en-US"/>
        </a:p>
      </dgm:t>
    </dgm:pt>
    <dgm:pt modelId="{D637E3F6-5C22-444B-8672-18E70EE3F7BF}" type="sibTrans" cxnId="{7695B1C2-F746-4792-9A2B-35D8B7DDFDA9}">
      <dgm:prSet/>
      <dgm:spPr/>
      <dgm:t>
        <a:bodyPr/>
        <a:lstStyle/>
        <a:p>
          <a:endParaRPr lang="en-US"/>
        </a:p>
      </dgm:t>
    </dgm:pt>
    <dgm:pt modelId="{E903801B-A0F6-4F33-AD21-B959F3760215}">
      <dgm:prSet phldrT="[Text]" custT="1"/>
      <dgm:spPr>
        <a:solidFill>
          <a:srgbClr val="C00000"/>
        </a:solidFill>
      </dgm:spPr>
      <dgm:t>
        <a:bodyPr/>
        <a:lstStyle/>
        <a:p>
          <a:r>
            <a:rPr lang="bn-BD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সঠিকভাবে চেক অংকন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977E41C-398E-4740-ABD2-93C98A64C641}" type="parTrans" cxnId="{DF5343B6-0BBA-439A-BFBF-1D4CA98A7D64}">
      <dgm:prSet/>
      <dgm:spPr/>
      <dgm:t>
        <a:bodyPr/>
        <a:lstStyle/>
        <a:p>
          <a:endParaRPr lang="en-US"/>
        </a:p>
      </dgm:t>
    </dgm:pt>
    <dgm:pt modelId="{760E217B-0DF2-494F-857E-07AD663EE090}" type="sibTrans" cxnId="{DF5343B6-0BBA-439A-BFBF-1D4CA98A7D64}">
      <dgm:prSet/>
      <dgm:spPr/>
      <dgm:t>
        <a:bodyPr/>
        <a:lstStyle/>
        <a:p>
          <a:endParaRPr lang="en-US"/>
        </a:p>
      </dgm:t>
    </dgm:pt>
    <dgm:pt modelId="{3E4347D7-31F9-4E1E-93E5-EE89AD36DE80}" type="pres">
      <dgm:prSet presAssocID="{80AA0912-E046-423D-AC2D-D6F3FF2DA4D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0DF34D1-453E-4CBD-A84E-4B06904A4507}" type="pres">
      <dgm:prSet presAssocID="{60A89DBA-33A8-4AAC-9D95-1DD2330158A7}" presName="centerShape" presStyleLbl="node0" presStyleIdx="0" presStyleCnt="1"/>
      <dgm:spPr/>
    </dgm:pt>
    <dgm:pt modelId="{9B09DB86-91D8-4291-8010-576C0DABF80D}" type="pres">
      <dgm:prSet presAssocID="{3DB2BAE2-5D0D-4E1F-9BD3-12C0080B95E7}" presName="parTrans" presStyleLbl="sibTrans2D1" presStyleIdx="0" presStyleCnt="4"/>
      <dgm:spPr/>
    </dgm:pt>
    <dgm:pt modelId="{AB2B46AE-9B84-4F91-BAE7-B33DC34870F5}" type="pres">
      <dgm:prSet presAssocID="{3DB2BAE2-5D0D-4E1F-9BD3-12C0080B95E7}" presName="connectorText" presStyleLbl="sibTrans2D1" presStyleIdx="0" presStyleCnt="4"/>
      <dgm:spPr/>
    </dgm:pt>
    <dgm:pt modelId="{D6DE6255-D8EC-497C-BCFA-5462682C132D}" type="pres">
      <dgm:prSet presAssocID="{292B5113-43B8-47E3-B26E-BA766B652AD9}" presName="node" presStyleLbl="node1" presStyleIdx="0" presStyleCnt="4">
        <dgm:presLayoutVars>
          <dgm:bulletEnabled val="1"/>
        </dgm:presLayoutVars>
      </dgm:prSet>
      <dgm:spPr/>
    </dgm:pt>
    <dgm:pt modelId="{13400E89-D298-49CB-960C-53E3E9246BC4}" type="pres">
      <dgm:prSet presAssocID="{897E6D74-15C7-4AC1-8264-729B7FEBB17A}" presName="parTrans" presStyleLbl="sibTrans2D1" presStyleIdx="1" presStyleCnt="4"/>
      <dgm:spPr/>
    </dgm:pt>
    <dgm:pt modelId="{2A848D7B-DCE8-4ADF-878A-1CB5408C97C4}" type="pres">
      <dgm:prSet presAssocID="{897E6D74-15C7-4AC1-8264-729B7FEBB17A}" presName="connectorText" presStyleLbl="sibTrans2D1" presStyleIdx="1" presStyleCnt="4"/>
      <dgm:spPr/>
    </dgm:pt>
    <dgm:pt modelId="{53203A3E-E576-48BF-9E5D-6BE3C93F3FAF}" type="pres">
      <dgm:prSet presAssocID="{64D6B8CC-0091-4181-B6FA-C1A013110299}" presName="node" presStyleLbl="node1" presStyleIdx="1" presStyleCnt="4">
        <dgm:presLayoutVars>
          <dgm:bulletEnabled val="1"/>
        </dgm:presLayoutVars>
      </dgm:prSet>
      <dgm:spPr/>
    </dgm:pt>
    <dgm:pt modelId="{B4A9473E-BCAA-4F85-8BFF-8E6F3DBCEF93}" type="pres">
      <dgm:prSet presAssocID="{80B426EE-4A32-4394-A1BC-9E63121FFC0B}" presName="parTrans" presStyleLbl="sibTrans2D1" presStyleIdx="2" presStyleCnt="4"/>
      <dgm:spPr/>
    </dgm:pt>
    <dgm:pt modelId="{B6801F3E-7395-4634-AC7B-DE5D7F2AA86B}" type="pres">
      <dgm:prSet presAssocID="{80B426EE-4A32-4394-A1BC-9E63121FFC0B}" presName="connectorText" presStyleLbl="sibTrans2D1" presStyleIdx="2" presStyleCnt="4"/>
      <dgm:spPr/>
    </dgm:pt>
    <dgm:pt modelId="{1BBF9A92-593A-426E-8FE6-68038ADA1EC7}" type="pres">
      <dgm:prSet presAssocID="{73606621-12D0-4C3A-A079-EFFE5CEC1A78}" presName="node" presStyleLbl="node1" presStyleIdx="2" presStyleCnt="4">
        <dgm:presLayoutVars>
          <dgm:bulletEnabled val="1"/>
        </dgm:presLayoutVars>
      </dgm:prSet>
      <dgm:spPr/>
    </dgm:pt>
    <dgm:pt modelId="{2A43F7AE-1E05-4A80-972A-8286151B2008}" type="pres">
      <dgm:prSet presAssocID="{0977E41C-398E-4740-ABD2-93C98A64C641}" presName="parTrans" presStyleLbl="sibTrans2D1" presStyleIdx="3" presStyleCnt="4"/>
      <dgm:spPr/>
    </dgm:pt>
    <dgm:pt modelId="{2E37847A-9278-4450-86D3-043BFB7614BE}" type="pres">
      <dgm:prSet presAssocID="{0977E41C-398E-4740-ABD2-93C98A64C641}" presName="connectorText" presStyleLbl="sibTrans2D1" presStyleIdx="3" presStyleCnt="4"/>
      <dgm:spPr/>
    </dgm:pt>
    <dgm:pt modelId="{6941A308-2D03-45CA-A307-F1D6EE39F947}" type="pres">
      <dgm:prSet presAssocID="{E903801B-A0F6-4F33-AD21-B959F3760215}" presName="node" presStyleLbl="node1" presStyleIdx="3" presStyleCnt="4">
        <dgm:presLayoutVars>
          <dgm:bulletEnabled val="1"/>
        </dgm:presLayoutVars>
      </dgm:prSet>
      <dgm:spPr/>
    </dgm:pt>
  </dgm:ptLst>
  <dgm:cxnLst>
    <dgm:cxn modelId="{7D9CDB05-F797-44A2-9C29-F4AF391BCB0E}" type="presOf" srcId="{80B426EE-4A32-4394-A1BC-9E63121FFC0B}" destId="{B6801F3E-7395-4634-AC7B-DE5D7F2AA86B}" srcOrd="1" destOrd="0" presId="urn:microsoft.com/office/officeart/2005/8/layout/radial5"/>
    <dgm:cxn modelId="{A518D407-E95C-43CB-BCA0-5E11305C0415}" srcId="{60A89DBA-33A8-4AAC-9D95-1DD2330158A7}" destId="{292B5113-43B8-47E3-B26E-BA766B652AD9}" srcOrd="0" destOrd="0" parTransId="{3DB2BAE2-5D0D-4E1F-9BD3-12C0080B95E7}" sibTransId="{32BD7648-881C-43CD-9A43-9E17EFB063EC}"/>
    <dgm:cxn modelId="{42EC2D0C-875D-4837-AB51-BB30679AE145}" type="presOf" srcId="{64D6B8CC-0091-4181-B6FA-C1A013110299}" destId="{53203A3E-E576-48BF-9E5D-6BE3C93F3FAF}" srcOrd="0" destOrd="0" presId="urn:microsoft.com/office/officeart/2005/8/layout/radial5"/>
    <dgm:cxn modelId="{CEAB3D11-CF7A-46B8-99AB-2DC0F07645A2}" type="presOf" srcId="{E903801B-A0F6-4F33-AD21-B959F3760215}" destId="{6941A308-2D03-45CA-A307-F1D6EE39F947}" srcOrd="0" destOrd="0" presId="urn:microsoft.com/office/officeart/2005/8/layout/radial5"/>
    <dgm:cxn modelId="{9280B821-833D-4730-B732-BEB275F27512}" srcId="{60A89DBA-33A8-4AAC-9D95-1DD2330158A7}" destId="{64D6B8CC-0091-4181-B6FA-C1A013110299}" srcOrd="1" destOrd="0" parTransId="{897E6D74-15C7-4AC1-8264-729B7FEBB17A}" sibTransId="{FCAEFF9A-B93E-4801-8B7B-7DE14AFCD62C}"/>
    <dgm:cxn modelId="{4ACFDB28-8BC7-4B12-9979-81187787B1C0}" type="presOf" srcId="{0977E41C-398E-4740-ABD2-93C98A64C641}" destId="{2E37847A-9278-4450-86D3-043BFB7614BE}" srcOrd="1" destOrd="0" presId="urn:microsoft.com/office/officeart/2005/8/layout/radial5"/>
    <dgm:cxn modelId="{9DCD035B-AA12-466C-951F-9789A3451CC5}" type="presOf" srcId="{80B426EE-4A32-4394-A1BC-9E63121FFC0B}" destId="{B4A9473E-BCAA-4F85-8BFF-8E6F3DBCEF93}" srcOrd="0" destOrd="0" presId="urn:microsoft.com/office/officeart/2005/8/layout/radial5"/>
    <dgm:cxn modelId="{7DBEAF65-E9E9-46EE-813E-879F21EB547F}" type="presOf" srcId="{3DB2BAE2-5D0D-4E1F-9BD3-12C0080B95E7}" destId="{AB2B46AE-9B84-4F91-BAE7-B33DC34870F5}" srcOrd="1" destOrd="0" presId="urn:microsoft.com/office/officeart/2005/8/layout/radial5"/>
    <dgm:cxn modelId="{7FB19E6D-7E69-43C5-8CEA-1A4DCC39A1C7}" type="presOf" srcId="{73606621-12D0-4C3A-A079-EFFE5CEC1A78}" destId="{1BBF9A92-593A-426E-8FE6-68038ADA1EC7}" srcOrd="0" destOrd="0" presId="urn:microsoft.com/office/officeart/2005/8/layout/radial5"/>
    <dgm:cxn modelId="{323FA178-1077-4EB8-B80F-FDCE0AA1A27C}" type="presOf" srcId="{3DB2BAE2-5D0D-4E1F-9BD3-12C0080B95E7}" destId="{9B09DB86-91D8-4291-8010-576C0DABF80D}" srcOrd="0" destOrd="0" presId="urn:microsoft.com/office/officeart/2005/8/layout/radial5"/>
    <dgm:cxn modelId="{45A8E198-2932-42FA-9312-C73B21AA212D}" type="presOf" srcId="{0977E41C-398E-4740-ABD2-93C98A64C641}" destId="{2A43F7AE-1E05-4A80-972A-8286151B2008}" srcOrd="0" destOrd="0" presId="urn:microsoft.com/office/officeart/2005/8/layout/radial5"/>
    <dgm:cxn modelId="{640DA39D-8A76-45F5-8F8A-D2D66C96C88B}" type="presOf" srcId="{897E6D74-15C7-4AC1-8264-729B7FEBB17A}" destId="{2A848D7B-DCE8-4ADF-878A-1CB5408C97C4}" srcOrd="1" destOrd="0" presId="urn:microsoft.com/office/officeart/2005/8/layout/radial5"/>
    <dgm:cxn modelId="{DF5343B6-0BBA-439A-BFBF-1D4CA98A7D64}" srcId="{60A89DBA-33A8-4AAC-9D95-1DD2330158A7}" destId="{E903801B-A0F6-4F33-AD21-B959F3760215}" srcOrd="3" destOrd="0" parTransId="{0977E41C-398E-4740-ABD2-93C98A64C641}" sibTransId="{760E217B-0DF2-494F-857E-07AD663EE090}"/>
    <dgm:cxn modelId="{7695B1C2-F746-4792-9A2B-35D8B7DDFDA9}" srcId="{60A89DBA-33A8-4AAC-9D95-1DD2330158A7}" destId="{73606621-12D0-4C3A-A079-EFFE5CEC1A78}" srcOrd="2" destOrd="0" parTransId="{80B426EE-4A32-4394-A1BC-9E63121FFC0B}" sibTransId="{D637E3F6-5C22-444B-8672-18E70EE3F7BF}"/>
    <dgm:cxn modelId="{386726E1-0739-4840-A115-9CBF2A014D8A}" type="presOf" srcId="{80AA0912-E046-423D-AC2D-D6F3FF2DA4DB}" destId="{3E4347D7-31F9-4E1E-93E5-EE89AD36DE80}" srcOrd="0" destOrd="0" presId="urn:microsoft.com/office/officeart/2005/8/layout/radial5"/>
    <dgm:cxn modelId="{224ACDE4-6501-425E-956E-853496AD0D47}" type="presOf" srcId="{60A89DBA-33A8-4AAC-9D95-1DD2330158A7}" destId="{A0DF34D1-453E-4CBD-A84E-4B06904A4507}" srcOrd="0" destOrd="0" presId="urn:microsoft.com/office/officeart/2005/8/layout/radial5"/>
    <dgm:cxn modelId="{69E00EF7-DC74-4B11-B163-F2265C623703}" srcId="{80AA0912-E046-423D-AC2D-D6F3FF2DA4DB}" destId="{60A89DBA-33A8-4AAC-9D95-1DD2330158A7}" srcOrd="0" destOrd="0" parTransId="{23832918-9CDF-426F-9B54-BAAC305AD34E}" sibTransId="{CD0BF15A-7D08-4C39-BAB7-C651E932C144}"/>
    <dgm:cxn modelId="{7EDF12FB-E23F-498B-8FFE-F04EC17FF111}" type="presOf" srcId="{292B5113-43B8-47E3-B26E-BA766B652AD9}" destId="{D6DE6255-D8EC-497C-BCFA-5462682C132D}" srcOrd="0" destOrd="0" presId="urn:microsoft.com/office/officeart/2005/8/layout/radial5"/>
    <dgm:cxn modelId="{096959FF-6D6F-4D66-90DD-85801B76C0C7}" type="presOf" srcId="{897E6D74-15C7-4AC1-8264-729B7FEBB17A}" destId="{13400E89-D298-49CB-960C-53E3E9246BC4}" srcOrd="0" destOrd="0" presId="urn:microsoft.com/office/officeart/2005/8/layout/radial5"/>
    <dgm:cxn modelId="{FE71A0AC-84A6-4DBD-8FEA-4B22E652934E}" type="presParOf" srcId="{3E4347D7-31F9-4E1E-93E5-EE89AD36DE80}" destId="{A0DF34D1-453E-4CBD-A84E-4B06904A4507}" srcOrd="0" destOrd="0" presId="urn:microsoft.com/office/officeart/2005/8/layout/radial5"/>
    <dgm:cxn modelId="{DADB311F-B1ED-4841-83B2-09038FCE5C43}" type="presParOf" srcId="{3E4347D7-31F9-4E1E-93E5-EE89AD36DE80}" destId="{9B09DB86-91D8-4291-8010-576C0DABF80D}" srcOrd="1" destOrd="0" presId="urn:microsoft.com/office/officeart/2005/8/layout/radial5"/>
    <dgm:cxn modelId="{BD2910E7-1C12-4D4F-B120-894A5EB2154A}" type="presParOf" srcId="{9B09DB86-91D8-4291-8010-576C0DABF80D}" destId="{AB2B46AE-9B84-4F91-BAE7-B33DC34870F5}" srcOrd="0" destOrd="0" presId="urn:microsoft.com/office/officeart/2005/8/layout/radial5"/>
    <dgm:cxn modelId="{CD0DCEDB-8FA0-483D-8E97-2827AA396C8F}" type="presParOf" srcId="{3E4347D7-31F9-4E1E-93E5-EE89AD36DE80}" destId="{D6DE6255-D8EC-497C-BCFA-5462682C132D}" srcOrd="2" destOrd="0" presId="urn:microsoft.com/office/officeart/2005/8/layout/radial5"/>
    <dgm:cxn modelId="{B94A105E-7740-4FA8-AE45-8AB57E1211BC}" type="presParOf" srcId="{3E4347D7-31F9-4E1E-93E5-EE89AD36DE80}" destId="{13400E89-D298-49CB-960C-53E3E9246BC4}" srcOrd="3" destOrd="0" presId="urn:microsoft.com/office/officeart/2005/8/layout/radial5"/>
    <dgm:cxn modelId="{BF75CCB2-6CE7-4DAC-857A-86567B8F19A7}" type="presParOf" srcId="{13400E89-D298-49CB-960C-53E3E9246BC4}" destId="{2A848D7B-DCE8-4ADF-878A-1CB5408C97C4}" srcOrd="0" destOrd="0" presId="urn:microsoft.com/office/officeart/2005/8/layout/radial5"/>
    <dgm:cxn modelId="{33BF9580-F36C-4288-9A36-F096F239E791}" type="presParOf" srcId="{3E4347D7-31F9-4E1E-93E5-EE89AD36DE80}" destId="{53203A3E-E576-48BF-9E5D-6BE3C93F3FAF}" srcOrd="4" destOrd="0" presId="urn:microsoft.com/office/officeart/2005/8/layout/radial5"/>
    <dgm:cxn modelId="{7D318097-661C-4D00-8600-4B3E529DCEF6}" type="presParOf" srcId="{3E4347D7-31F9-4E1E-93E5-EE89AD36DE80}" destId="{B4A9473E-BCAA-4F85-8BFF-8E6F3DBCEF93}" srcOrd="5" destOrd="0" presId="urn:microsoft.com/office/officeart/2005/8/layout/radial5"/>
    <dgm:cxn modelId="{D6055806-19EE-4C3F-AEFE-B3F766C7C9DC}" type="presParOf" srcId="{B4A9473E-BCAA-4F85-8BFF-8E6F3DBCEF93}" destId="{B6801F3E-7395-4634-AC7B-DE5D7F2AA86B}" srcOrd="0" destOrd="0" presId="urn:microsoft.com/office/officeart/2005/8/layout/radial5"/>
    <dgm:cxn modelId="{523AA744-AE2B-45BE-B6A9-C5406C0496A7}" type="presParOf" srcId="{3E4347D7-31F9-4E1E-93E5-EE89AD36DE80}" destId="{1BBF9A92-593A-426E-8FE6-68038ADA1EC7}" srcOrd="6" destOrd="0" presId="urn:microsoft.com/office/officeart/2005/8/layout/radial5"/>
    <dgm:cxn modelId="{DE281DEC-EFDA-4E1F-BD6D-267094355342}" type="presParOf" srcId="{3E4347D7-31F9-4E1E-93E5-EE89AD36DE80}" destId="{2A43F7AE-1E05-4A80-972A-8286151B2008}" srcOrd="7" destOrd="0" presId="urn:microsoft.com/office/officeart/2005/8/layout/radial5"/>
    <dgm:cxn modelId="{AA1995BB-1B53-4A54-8F4E-2EA5335C0C51}" type="presParOf" srcId="{2A43F7AE-1E05-4A80-972A-8286151B2008}" destId="{2E37847A-9278-4450-86D3-043BFB7614BE}" srcOrd="0" destOrd="0" presId="urn:microsoft.com/office/officeart/2005/8/layout/radial5"/>
    <dgm:cxn modelId="{D73B0873-2BA9-4505-AE54-E72C5288E267}" type="presParOf" srcId="{3E4347D7-31F9-4E1E-93E5-EE89AD36DE80}" destId="{6941A308-2D03-45CA-A307-F1D6EE39F94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8AA446-BF20-454C-943C-C80F5C55FE0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2E805A-D3B6-4EC9-9894-F1A91BC37E60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b="1" dirty="0">
              <a:latin typeface="NikoshBAN" pitchFamily="2" charset="0"/>
              <a:cs typeface="NikoshBAN" pitchFamily="2" charset="0"/>
            </a:rPr>
            <a:t>চেকের প্রকারভেদ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507C02E8-3094-4901-AE00-F5468803A374}" type="parTrans" cxnId="{4D50561C-2BD5-4B39-A054-A33F99E1D82E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A42D144E-A433-4066-B553-A07447AB78E6}" type="sibTrans" cxnId="{4D50561C-2BD5-4B39-A054-A33F99E1D82E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6F1BA980-10EA-4711-80FB-62806E9EC6C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000" dirty="0">
              <a:latin typeface="NikoshBAN" pitchFamily="2" charset="0"/>
              <a:cs typeface="NikoshBAN" pitchFamily="2" charset="0"/>
            </a:rPr>
            <a:t>বাহক চেক 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6BF5E749-976D-4141-B84A-D042C7DEDC8E}" type="parTrans" cxnId="{24F6205F-C0AF-4A59-95CA-041AA034C8BD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A32F92FF-80F5-47F4-B0A9-21A99A6A8876}" type="sibTrans" cxnId="{24F6205F-C0AF-4A59-95CA-041AA034C8BD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9F52762C-9DE7-4365-9FCA-CCA0F9910A3A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হুকুম চেক </a:t>
          </a:r>
          <a:endParaRPr lang="en-US" sz="4800" b="1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874238E1-A936-4760-A20E-A5AEF32E0275}" type="parTrans" cxnId="{6990E2BD-A286-41F3-9F7F-45DB1EC752D5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6A1F921F-D0EE-45E0-8DB1-4C71C2C99BA8}" type="sibTrans" cxnId="{6990E2BD-A286-41F3-9F7F-45DB1EC752D5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35462F85-F356-4BA8-84D0-6615DE234D65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দাগকাটা চেক </a:t>
          </a:r>
          <a:endParaRPr lang="en-US" sz="4000" b="1" dirty="0">
            <a:solidFill>
              <a:srgbClr val="00B050"/>
            </a:solidFill>
            <a:latin typeface="NikoshBAN" pitchFamily="2" charset="0"/>
            <a:cs typeface="NikoshBAN" pitchFamily="2" charset="0"/>
          </a:endParaRPr>
        </a:p>
      </dgm:t>
    </dgm:pt>
    <dgm:pt modelId="{861D1FA1-14E7-4D1E-A4FC-87119BA69815}" type="parTrans" cxnId="{7BCB826C-AC03-4C69-936B-096EBFECD52C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E39FCDFB-92F0-4152-AA05-12B8B797B6B8}" type="sibTrans" cxnId="{7BCB826C-AC03-4C69-936B-096EBFECD52C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86E92839-E3E6-4D9E-855A-E5E026359942}" type="pres">
      <dgm:prSet presAssocID="{168AA446-BF20-454C-943C-C80F5C55FE0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0C4FF77-6D1B-431E-9693-5ADBC923E955}" type="pres">
      <dgm:prSet presAssocID="{622E805A-D3B6-4EC9-9894-F1A91BC37E60}" presName="singleCycle" presStyleCnt="0"/>
      <dgm:spPr/>
    </dgm:pt>
    <dgm:pt modelId="{F8F0DFE0-274A-4816-AF38-1FCB54FC0AE3}" type="pres">
      <dgm:prSet presAssocID="{622E805A-D3B6-4EC9-9894-F1A91BC37E60}" presName="singleCenter" presStyleLbl="node1" presStyleIdx="0" presStyleCnt="4" custScaleX="119297" custLinFactNeighborX="933" custLinFactNeighborY="-7483">
        <dgm:presLayoutVars>
          <dgm:chMax val="7"/>
          <dgm:chPref val="7"/>
        </dgm:presLayoutVars>
      </dgm:prSet>
      <dgm:spPr/>
    </dgm:pt>
    <dgm:pt modelId="{FE919B23-82F5-4AE4-990E-AA0401AEF945}" type="pres">
      <dgm:prSet presAssocID="{6BF5E749-976D-4141-B84A-D042C7DEDC8E}" presName="Name56" presStyleLbl="parChTrans1D2" presStyleIdx="0" presStyleCnt="3"/>
      <dgm:spPr/>
    </dgm:pt>
    <dgm:pt modelId="{73BB3C7B-A989-4048-8AC9-AD3433352D41}" type="pres">
      <dgm:prSet presAssocID="{6F1BA980-10EA-4711-80FB-62806E9EC6C0}" presName="text0" presStyleLbl="node1" presStyleIdx="1" presStyleCnt="4" custScaleX="168317" custScaleY="141737">
        <dgm:presLayoutVars>
          <dgm:bulletEnabled val="1"/>
        </dgm:presLayoutVars>
      </dgm:prSet>
      <dgm:spPr/>
    </dgm:pt>
    <dgm:pt modelId="{96939A55-6FE1-4166-B7CB-2FC0FBAE8D1D}" type="pres">
      <dgm:prSet presAssocID="{874238E1-A936-4760-A20E-A5AEF32E0275}" presName="Name56" presStyleLbl="parChTrans1D2" presStyleIdx="1" presStyleCnt="3"/>
      <dgm:spPr/>
    </dgm:pt>
    <dgm:pt modelId="{23EF406A-C75B-4FD3-A5A8-74E91638A077}" type="pres">
      <dgm:prSet presAssocID="{9F52762C-9DE7-4365-9FCA-CCA0F9910A3A}" presName="text0" presStyleLbl="node1" presStyleIdx="2" presStyleCnt="4" custScaleX="178720" custScaleY="135521" custRadScaleRad="106948" custRadScaleInc="-884">
        <dgm:presLayoutVars>
          <dgm:bulletEnabled val="1"/>
        </dgm:presLayoutVars>
      </dgm:prSet>
      <dgm:spPr/>
    </dgm:pt>
    <dgm:pt modelId="{DCF3004F-E63A-492B-AD94-CF0CDD54E134}" type="pres">
      <dgm:prSet presAssocID="{861D1FA1-14E7-4D1E-A4FC-87119BA69815}" presName="Name56" presStyleLbl="parChTrans1D2" presStyleIdx="2" presStyleCnt="3"/>
      <dgm:spPr/>
    </dgm:pt>
    <dgm:pt modelId="{8A731F5B-9410-40B3-9CAD-0FEDF0AC8106}" type="pres">
      <dgm:prSet presAssocID="{35462F85-F356-4BA8-84D0-6615DE234D65}" presName="text0" presStyleLbl="node1" presStyleIdx="3" presStyleCnt="4" custScaleX="173587" custScaleY="139073" custRadScaleRad="98349" custRadScaleInc="1133">
        <dgm:presLayoutVars>
          <dgm:bulletEnabled val="1"/>
        </dgm:presLayoutVars>
      </dgm:prSet>
      <dgm:spPr/>
    </dgm:pt>
  </dgm:ptLst>
  <dgm:cxnLst>
    <dgm:cxn modelId="{769FD907-7927-44FC-902A-2C0B04DFDA0E}" type="presOf" srcId="{9F52762C-9DE7-4365-9FCA-CCA0F9910A3A}" destId="{23EF406A-C75B-4FD3-A5A8-74E91638A077}" srcOrd="0" destOrd="0" presId="urn:microsoft.com/office/officeart/2008/layout/RadialCluster"/>
    <dgm:cxn modelId="{3C35A20B-6139-474E-B6AC-169D79D9A671}" type="presOf" srcId="{6BF5E749-976D-4141-B84A-D042C7DEDC8E}" destId="{FE919B23-82F5-4AE4-990E-AA0401AEF945}" srcOrd="0" destOrd="0" presId="urn:microsoft.com/office/officeart/2008/layout/RadialCluster"/>
    <dgm:cxn modelId="{4D50561C-2BD5-4B39-A054-A33F99E1D82E}" srcId="{168AA446-BF20-454C-943C-C80F5C55FE0F}" destId="{622E805A-D3B6-4EC9-9894-F1A91BC37E60}" srcOrd="0" destOrd="0" parTransId="{507C02E8-3094-4901-AE00-F5468803A374}" sibTransId="{A42D144E-A433-4066-B553-A07447AB78E6}"/>
    <dgm:cxn modelId="{1EDB1C5D-7817-4816-A885-128ADA4F21DF}" type="presOf" srcId="{6F1BA980-10EA-4711-80FB-62806E9EC6C0}" destId="{73BB3C7B-A989-4048-8AC9-AD3433352D41}" srcOrd="0" destOrd="0" presId="urn:microsoft.com/office/officeart/2008/layout/RadialCluster"/>
    <dgm:cxn modelId="{24F6205F-C0AF-4A59-95CA-041AA034C8BD}" srcId="{622E805A-D3B6-4EC9-9894-F1A91BC37E60}" destId="{6F1BA980-10EA-4711-80FB-62806E9EC6C0}" srcOrd="0" destOrd="0" parTransId="{6BF5E749-976D-4141-B84A-D042C7DEDC8E}" sibTransId="{A32F92FF-80F5-47F4-B0A9-21A99A6A8876}"/>
    <dgm:cxn modelId="{6E725963-ABFC-4D1B-84D0-8C841FA07F8E}" type="presOf" srcId="{861D1FA1-14E7-4D1E-A4FC-87119BA69815}" destId="{DCF3004F-E63A-492B-AD94-CF0CDD54E134}" srcOrd="0" destOrd="0" presId="urn:microsoft.com/office/officeart/2008/layout/RadialCluster"/>
    <dgm:cxn modelId="{7BCB826C-AC03-4C69-936B-096EBFECD52C}" srcId="{622E805A-D3B6-4EC9-9894-F1A91BC37E60}" destId="{35462F85-F356-4BA8-84D0-6615DE234D65}" srcOrd="2" destOrd="0" parTransId="{861D1FA1-14E7-4D1E-A4FC-87119BA69815}" sibTransId="{E39FCDFB-92F0-4152-AA05-12B8B797B6B8}"/>
    <dgm:cxn modelId="{F50FF386-6927-4AE8-A263-56E3EF2AB478}" type="presOf" srcId="{168AA446-BF20-454C-943C-C80F5C55FE0F}" destId="{86E92839-E3E6-4D9E-855A-E5E026359942}" srcOrd="0" destOrd="0" presId="urn:microsoft.com/office/officeart/2008/layout/RadialCluster"/>
    <dgm:cxn modelId="{6990E2BD-A286-41F3-9F7F-45DB1EC752D5}" srcId="{622E805A-D3B6-4EC9-9894-F1A91BC37E60}" destId="{9F52762C-9DE7-4365-9FCA-CCA0F9910A3A}" srcOrd="1" destOrd="0" parTransId="{874238E1-A936-4760-A20E-A5AEF32E0275}" sibTransId="{6A1F921F-D0EE-45E0-8DB1-4C71C2C99BA8}"/>
    <dgm:cxn modelId="{3E7774C7-5246-465D-9AA7-275B57E18CD2}" type="presOf" srcId="{874238E1-A936-4760-A20E-A5AEF32E0275}" destId="{96939A55-6FE1-4166-B7CB-2FC0FBAE8D1D}" srcOrd="0" destOrd="0" presId="urn:microsoft.com/office/officeart/2008/layout/RadialCluster"/>
    <dgm:cxn modelId="{F8A370D8-46C1-439C-9BD5-1AE2ADA626FC}" type="presOf" srcId="{622E805A-D3B6-4EC9-9894-F1A91BC37E60}" destId="{F8F0DFE0-274A-4816-AF38-1FCB54FC0AE3}" srcOrd="0" destOrd="0" presId="urn:microsoft.com/office/officeart/2008/layout/RadialCluster"/>
    <dgm:cxn modelId="{7EC1DCF3-7732-41F2-8BAF-5B540CEDE9F0}" type="presOf" srcId="{35462F85-F356-4BA8-84D0-6615DE234D65}" destId="{8A731F5B-9410-40B3-9CAD-0FEDF0AC8106}" srcOrd="0" destOrd="0" presId="urn:microsoft.com/office/officeart/2008/layout/RadialCluster"/>
    <dgm:cxn modelId="{88993121-BC46-4DA8-8C94-797DF0CA0748}" type="presParOf" srcId="{86E92839-E3E6-4D9E-855A-E5E026359942}" destId="{90C4FF77-6D1B-431E-9693-5ADBC923E955}" srcOrd="0" destOrd="0" presId="urn:microsoft.com/office/officeart/2008/layout/RadialCluster"/>
    <dgm:cxn modelId="{5A4C74E3-E3AC-424E-ADE9-B47238A6C151}" type="presParOf" srcId="{90C4FF77-6D1B-431E-9693-5ADBC923E955}" destId="{F8F0DFE0-274A-4816-AF38-1FCB54FC0AE3}" srcOrd="0" destOrd="0" presId="urn:microsoft.com/office/officeart/2008/layout/RadialCluster"/>
    <dgm:cxn modelId="{3C3715D1-B490-410E-80B4-EFFF905F5BFB}" type="presParOf" srcId="{90C4FF77-6D1B-431E-9693-5ADBC923E955}" destId="{FE919B23-82F5-4AE4-990E-AA0401AEF945}" srcOrd="1" destOrd="0" presId="urn:microsoft.com/office/officeart/2008/layout/RadialCluster"/>
    <dgm:cxn modelId="{36104AB5-2011-4E0D-8863-0C46FBFCF99C}" type="presParOf" srcId="{90C4FF77-6D1B-431E-9693-5ADBC923E955}" destId="{73BB3C7B-A989-4048-8AC9-AD3433352D41}" srcOrd="2" destOrd="0" presId="urn:microsoft.com/office/officeart/2008/layout/RadialCluster"/>
    <dgm:cxn modelId="{A9B61704-2B8E-48DC-8148-B09815BCE6D7}" type="presParOf" srcId="{90C4FF77-6D1B-431E-9693-5ADBC923E955}" destId="{96939A55-6FE1-4166-B7CB-2FC0FBAE8D1D}" srcOrd="3" destOrd="0" presId="urn:microsoft.com/office/officeart/2008/layout/RadialCluster"/>
    <dgm:cxn modelId="{9BC7109A-B8ED-4C60-9FB7-70E6D98F0154}" type="presParOf" srcId="{90C4FF77-6D1B-431E-9693-5ADBC923E955}" destId="{23EF406A-C75B-4FD3-A5A8-74E91638A077}" srcOrd="4" destOrd="0" presId="urn:microsoft.com/office/officeart/2008/layout/RadialCluster"/>
    <dgm:cxn modelId="{025CAD5A-FA00-4AC7-A907-B75BE8FA8BCB}" type="presParOf" srcId="{90C4FF77-6D1B-431E-9693-5ADBC923E955}" destId="{DCF3004F-E63A-492B-AD94-CF0CDD54E134}" srcOrd="5" destOrd="0" presId="urn:microsoft.com/office/officeart/2008/layout/RadialCluster"/>
    <dgm:cxn modelId="{6A26A269-6B76-4D07-B16A-F549DD2C5BCD}" type="presParOf" srcId="{90C4FF77-6D1B-431E-9693-5ADBC923E955}" destId="{8A731F5B-9410-40B3-9CAD-0FEDF0AC810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64167-F8A3-426A-B53E-C8C25C68CB50}">
      <dsp:nvSpPr>
        <dsp:cNvPr id="0" name=""/>
        <dsp:cNvSpPr/>
      </dsp:nvSpPr>
      <dsp:spPr>
        <a:xfrm>
          <a:off x="1066805" y="0"/>
          <a:ext cx="6477000" cy="6477000"/>
        </a:xfrm>
        <a:prstGeom prst="triangle">
          <a:avLst/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F417F657-933E-4608-99C2-72466E5BDAF2}">
      <dsp:nvSpPr>
        <dsp:cNvPr id="0" name=""/>
        <dsp:cNvSpPr/>
      </dsp:nvSpPr>
      <dsp:spPr>
        <a:xfrm>
          <a:off x="103615" y="80213"/>
          <a:ext cx="8631991" cy="750168"/>
        </a:xfrm>
        <a:prstGeom prst="roundRect">
          <a:avLst/>
        </a:prstGeom>
        <a:solidFill>
          <a:srgbClr val="92D050">
            <a:alpha val="90000"/>
          </a:srgb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itchFamily="2" charset="0"/>
              <a:cs typeface="NikoshBAN" pitchFamily="2" charset="0"/>
            </a:rPr>
            <a:t>গ্রাহকের</a:t>
          </a:r>
          <a:r>
            <a:rPr lang="bn-IN" sz="3600" kern="1200" dirty="0">
              <a:latin typeface="NikoshBAN" pitchFamily="2" charset="0"/>
              <a:cs typeface="NikoshBAN" pitchFamily="2" charset="0"/>
            </a:rPr>
            <a:t> প্রতি </a:t>
          </a:r>
          <a:r>
            <a:rPr lang="bn-BD" sz="3600" kern="1200" dirty="0">
              <a:latin typeface="NikoshBAN" pitchFamily="2" charset="0"/>
              <a:cs typeface="NikoshBAN" pitchFamily="2" charset="0"/>
            </a:rPr>
            <a:t>ব্যাং</a:t>
          </a:r>
          <a:r>
            <a:rPr lang="bn-IN" sz="3600" kern="1200" dirty="0">
              <a:latin typeface="NikoshBAN" pitchFamily="2" charset="0"/>
              <a:cs typeface="NikoshBAN" pitchFamily="2" charset="0"/>
            </a:rPr>
            <a:t>কের দায়ি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ত্ব</a:t>
          </a:r>
          <a:r>
            <a:rPr lang="bn-IN" sz="3600" kern="1200" dirty="0">
              <a:latin typeface="NikoshBAN" pitchFamily="2" charset="0"/>
              <a:cs typeface="NikoshBAN" pitchFamily="2" charset="0"/>
            </a:rPr>
            <a:t> সমুহঃ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40235" y="116833"/>
        <a:ext cx="8558751" cy="676928"/>
      </dsp:txXfrm>
    </dsp:sp>
    <dsp:sp modelId="{EFA339F5-D6ED-4492-8E0B-C6AA83F40D1E}">
      <dsp:nvSpPr>
        <dsp:cNvPr id="0" name=""/>
        <dsp:cNvSpPr/>
      </dsp:nvSpPr>
      <dsp:spPr>
        <a:xfrm>
          <a:off x="1889750" y="1371597"/>
          <a:ext cx="5057364" cy="750168"/>
        </a:xfrm>
        <a:prstGeom prst="roundRect">
          <a:avLst/>
        </a:prstGeom>
        <a:solidFill>
          <a:schemeClr val="accent3">
            <a:tint val="70000"/>
            <a:lumMod val="104000"/>
          </a:schemeClr>
        </a:soli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itchFamily="2" charset="0"/>
              <a:cs typeface="NikoshBAN" pitchFamily="2" charset="0"/>
            </a:rPr>
            <a:t>অর্থ ফেরত দেওয়া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926370" y="1408217"/>
        <a:ext cx="4984124" cy="676928"/>
      </dsp:txXfrm>
    </dsp:sp>
    <dsp:sp modelId="{6534CD87-B117-4FAF-B0C9-F81627BBC115}">
      <dsp:nvSpPr>
        <dsp:cNvPr id="0" name=""/>
        <dsp:cNvSpPr/>
      </dsp:nvSpPr>
      <dsp:spPr>
        <a:xfrm>
          <a:off x="1900169" y="2209798"/>
          <a:ext cx="5084098" cy="863150"/>
        </a:xfrm>
        <a:prstGeom prst="roundRect">
          <a:avLst/>
        </a:prstGeom>
        <a:solidFill>
          <a:schemeClr val="accent6">
            <a:tint val="70000"/>
            <a:lumMod val="104000"/>
          </a:schemeClr>
        </a:soli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itchFamily="2" charset="0"/>
              <a:cs typeface="NikoshBAN" pitchFamily="2" charset="0"/>
            </a:rPr>
            <a:t>হিসাবের গোপনীয়তা রক্ষা করা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942305" y="2251934"/>
        <a:ext cx="4999826" cy="778878"/>
      </dsp:txXfrm>
    </dsp:sp>
    <dsp:sp modelId="{AA804155-88C5-406E-84B8-80A7BEA85376}">
      <dsp:nvSpPr>
        <dsp:cNvPr id="0" name=""/>
        <dsp:cNvSpPr/>
      </dsp:nvSpPr>
      <dsp:spPr>
        <a:xfrm>
          <a:off x="1891770" y="3216442"/>
          <a:ext cx="5053323" cy="750168"/>
        </a:xfrm>
        <a:prstGeom prst="round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itchFamily="2" charset="0"/>
              <a:cs typeface="NikoshBAN" pitchFamily="2" charset="0"/>
            </a:rPr>
            <a:t>আমানতকারীর নির্দেশ পালন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করা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928390" y="3253062"/>
        <a:ext cx="4980083" cy="676928"/>
      </dsp:txXfrm>
    </dsp:sp>
    <dsp:sp modelId="{7AC8929A-C799-4068-A9A3-6BCB2A3395BA}">
      <dsp:nvSpPr>
        <dsp:cNvPr id="0" name=""/>
        <dsp:cNvSpPr/>
      </dsp:nvSpPr>
      <dsp:spPr>
        <a:xfrm>
          <a:off x="1960668" y="4114800"/>
          <a:ext cx="4971353" cy="750168"/>
        </a:xfrm>
        <a:prstGeom prst="round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itchFamily="2" charset="0"/>
              <a:cs typeface="NikoshBAN" pitchFamily="2" charset="0"/>
            </a:rPr>
            <a:t>সুদের আদান প্রদান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ঠিক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রাখা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997288" y="4151420"/>
        <a:ext cx="4898113" cy="676928"/>
      </dsp:txXfrm>
    </dsp:sp>
    <dsp:sp modelId="{5EBFD8C4-FA4E-4FF1-9856-EB5398665CB1}">
      <dsp:nvSpPr>
        <dsp:cNvPr id="0" name=""/>
        <dsp:cNvSpPr/>
      </dsp:nvSpPr>
      <dsp:spPr>
        <a:xfrm>
          <a:off x="1976308" y="5105402"/>
          <a:ext cx="4981836" cy="7501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itchFamily="2" charset="0"/>
              <a:cs typeface="NikoshBAN" pitchFamily="2" charset="0"/>
            </a:rPr>
            <a:t>ঋণ পরিশোধের সুযোগ দান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করা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012928" y="5142022"/>
        <a:ext cx="4908596" cy="676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F34D1-453E-4CBD-A84E-4B06904A4507}">
      <dsp:nvSpPr>
        <dsp:cNvPr id="0" name=""/>
        <dsp:cNvSpPr/>
      </dsp:nvSpPr>
      <dsp:spPr>
        <a:xfrm>
          <a:off x="3641731" y="2498731"/>
          <a:ext cx="1784337" cy="1784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cap="none" spc="0" dirty="0">
              <a:ln w="24500" cmpd="dbl"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ব্যাংকের প্রতি গ্রাহকের দায়িত্ব </a:t>
          </a:r>
          <a:endParaRPr lang="en-US" sz="2800" kern="1200" dirty="0">
            <a:ln w="24500" cmpd="dbl">
              <a:prstDash val="solid"/>
              <a:miter lim="800000"/>
            </a:ln>
          </a:endParaRPr>
        </a:p>
      </dsp:txBody>
      <dsp:txXfrm>
        <a:off x="3903041" y="2760041"/>
        <a:ext cx="1261717" cy="1261717"/>
      </dsp:txXfrm>
    </dsp:sp>
    <dsp:sp modelId="{9B09DB86-91D8-4291-8010-576C0DABF80D}">
      <dsp:nvSpPr>
        <dsp:cNvPr id="0" name=""/>
        <dsp:cNvSpPr/>
      </dsp:nvSpPr>
      <dsp:spPr>
        <a:xfrm rot="16200000">
          <a:off x="4345371" y="1850351"/>
          <a:ext cx="377056" cy="6066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401930" y="2028245"/>
        <a:ext cx="263939" cy="364004"/>
      </dsp:txXfrm>
    </dsp:sp>
    <dsp:sp modelId="{D6DE6255-D8EC-497C-BCFA-5462682C132D}">
      <dsp:nvSpPr>
        <dsp:cNvPr id="0" name=""/>
        <dsp:cNvSpPr/>
      </dsp:nvSpPr>
      <dsp:spPr>
        <a:xfrm>
          <a:off x="3641731" y="2965"/>
          <a:ext cx="1784337" cy="1784337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সততা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03041" y="264275"/>
        <a:ext cx="1261717" cy="1261717"/>
      </dsp:txXfrm>
    </dsp:sp>
    <dsp:sp modelId="{13400E89-D298-49CB-960C-53E3E9246BC4}">
      <dsp:nvSpPr>
        <dsp:cNvPr id="0" name=""/>
        <dsp:cNvSpPr/>
      </dsp:nvSpPr>
      <dsp:spPr>
        <a:xfrm>
          <a:off x="5582582" y="3087562"/>
          <a:ext cx="377056" cy="6066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582582" y="3208897"/>
        <a:ext cx="263939" cy="364004"/>
      </dsp:txXfrm>
    </dsp:sp>
    <dsp:sp modelId="{53203A3E-E576-48BF-9E5D-6BE3C93F3FAF}">
      <dsp:nvSpPr>
        <dsp:cNvPr id="0" name=""/>
        <dsp:cNvSpPr/>
      </dsp:nvSpPr>
      <dsp:spPr>
        <a:xfrm>
          <a:off x="6137496" y="2498731"/>
          <a:ext cx="1784337" cy="1784337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cap="none" spc="0" dirty="0">
              <a:ln/>
              <a:effectLst/>
              <a:latin typeface="NikoshBAN" pitchFamily="2" charset="0"/>
              <a:cs typeface="NikoshBAN" pitchFamily="2" charset="0"/>
            </a:rPr>
            <a:t>ঋণ পরিশোধ </a:t>
          </a:r>
          <a:endParaRPr lang="en-US" sz="3200" kern="1200" dirty="0"/>
        </a:p>
      </dsp:txBody>
      <dsp:txXfrm>
        <a:off x="6398806" y="2760041"/>
        <a:ext cx="1261717" cy="1261717"/>
      </dsp:txXfrm>
    </dsp:sp>
    <dsp:sp modelId="{B4A9473E-BCAA-4F85-8BFF-8E6F3DBCEF93}">
      <dsp:nvSpPr>
        <dsp:cNvPr id="0" name=""/>
        <dsp:cNvSpPr/>
      </dsp:nvSpPr>
      <dsp:spPr>
        <a:xfrm rot="5400000">
          <a:off x="4345371" y="4324774"/>
          <a:ext cx="377056" cy="6066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401930" y="4389551"/>
        <a:ext cx="263939" cy="364004"/>
      </dsp:txXfrm>
    </dsp:sp>
    <dsp:sp modelId="{1BBF9A92-593A-426E-8FE6-68038ADA1EC7}">
      <dsp:nvSpPr>
        <dsp:cNvPr id="0" name=""/>
        <dsp:cNvSpPr/>
      </dsp:nvSpPr>
      <dsp:spPr>
        <a:xfrm>
          <a:off x="3641731" y="4994496"/>
          <a:ext cx="1784337" cy="1784337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সুদ আদায় </a:t>
          </a:r>
          <a:endParaRPr lang="en-US" sz="3200" kern="1200" dirty="0"/>
        </a:p>
      </dsp:txBody>
      <dsp:txXfrm>
        <a:off x="3903041" y="5255806"/>
        <a:ext cx="1261717" cy="1261717"/>
      </dsp:txXfrm>
    </dsp:sp>
    <dsp:sp modelId="{2A43F7AE-1E05-4A80-972A-8286151B2008}">
      <dsp:nvSpPr>
        <dsp:cNvPr id="0" name=""/>
        <dsp:cNvSpPr/>
      </dsp:nvSpPr>
      <dsp:spPr>
        <a:xfrm rot="10800000">
          <a:off x="3108160" y="3087562"/>
          <a:ext cx="377056" cy="6066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3221277" y="3208897"/>
        <a:ext cx="263939" cy="364004"/>
      </dsp:txXfrm>
    </dsp:sp>
    <dsp:sp modelId="{6941A308-2D03-45CA-A307-F1D6EE39F947}">
      <dsp:nvSpPr>
        <dsp:cNvPr id="0" name=""/>
        <dsp:cNvSpPr/>
      </dsp:nvSpPr>
      <dsp:spPr>
        <a:xfrm>
          <a:off x="1145965" y="2498731"/>
          <a:ext cx="1784337" cy="1784337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সঠিকভাবে চেক অংকন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407275" y="2760041"/>
        <a:ext cx="1261717" cy="12617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0DFE0-274A-4816-AF38-1FCB54FC0AE3}">
      <dsp:nvSpPr>
        <dsp:cNvPr id="0" name=""/>
        <dsp:cNvSpPr/>
      </dsp:nvSpPr>
      <dsp:spPr>
        <a:xfrm>
          <a:off x="3044953" y="2199510"/>
          <a:ext cx="1979895" cy="1659636"/>
        </a:xfrm>
        <a:prstGeom prst="roundRect">
          <a:avLst/>
        </a:prstGeom>
        <a:gradFill rotWithShape="1">
          <a:gsLst>
            <a:gs pos="0">
              <a:schemeClr val="accent3">
                <a:tint val="96000"/>
                <a:lumMod val="104000"/>
              </a:schemeClr>
            </a:gs>
            <a:gs pos="100000">
              <a:schemeClr val="accent3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latin typeface="NikoshBAN" pitchFamily="2" charset="0"/>
              <a:cs typeface="NikoshBAN" pitchFamily="2" charset="0"/>
            </a:rPr>
            <a:t>চেকের প্রকারভেদ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>
        <a:off x="3125970" y="2280527"/>
        <a:ext cx="1817861" cy="1497602"/>
      </dsp:txXfrm>
    </dsp:sp>
    <dsp:sp modelId="{FE919B23-82F5-4AE4-990E-AA0401AEF945}">
      <dsp:nvSpPr>
        <dsp:cNvPr id="0" name=""/>
        <dsp:cNvSpPr/>
      </dsp:nvSpPr>
      <dsp:spPr>
        <a:xfrm rot="16124574">
          <a:off x="3735340" y="1924265"/>
          <a:ext cx="5506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0622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B3C7B-A989-4048-8AC9-AD3433352D41}">
      <dsp:nvSpPr>
        <dsp:cNvPr id="0" name=""/>
        <dsp:cNvSpPr/>
      </dsp:nvSpPr>
      <dsp:spPr>
        <a:xfrm>
          <a:off x="3051513" y="72967"/>
          <a:ext cx="1871611" cy="1576053"/>
        </a:xfrm>
        <a:prstGeom prst="roundRect">
          <a:avLst/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latin typeface="NikoshBAN" pitchFamily="2" charset="0"/>
              <a:cs typeface="NikoshBAN" pitchFamily="2" charset="0"/>
            </a:rPr>
            <a:t>বাহক চেক 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128450" y="149904"/>
        <a:ext cx="1717737" cy="1422179"/>
      </dsp:txXfrm>
    </dsp:sp>
    <dsp:sp modelId="{96939A55-6FE1-4166-B7CB-2FC0FBAE8D1D}">
      <dsp:nvSpPr>
        <dsp:cNvPr id="0" name=""/>
        <dsp:cNvSpPr/>
      </dsp:nvSpPr>
      <dsp:spPr>
        <a:xfrm rot="2191528">
          <a:off x="4982919" y="3889596"/>
          <a:ext cx="4269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697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F406A-C75B-4FD3-A5A8-74E91638A077}">
      <dsp:nvSpPr>
        <dsp:cNvPr id="0" name=""/>
        <dsp:cNvSpPr/>
      </dsp:nvSpPr>
      <dsp:spPr>
        <a:xfrm>
          <a:off x="5367963" y="3999133"/>
          <a:ext cx="1987287" cy="1506934"/>
        </a:xfrm>
        <a:prstGeom prst="roundRect">
          <a:avLst/>
        </a:prstGeom>
        <a:gradFill rotWithShape="1">
          <a:gsLst>
            <a:gs pos="0">
              <a:schemeClr val="accent6">
                <a:tint val="96000"/>
                <a:lumMod val="104000"/>
              </a:schemeClr>
            </a:gs>
            <a:gs pos="100000">
              <a:schemeClr val="accent6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800" b="1" kern="12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হুকুম চেক </a:t>
          </a:r>
          <a:endParaRPr lang="en-US" sz="4800" b="1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5441525" y="4072695"/>
        <a:ext cx="1840163" cy="1359810"/>
      </dsp:txXfrm>
    </dsp:sp>
    <dsp:sp modelId="{DCF3004F-E63A-492B-AD94-CF0CDD54E134}">
      <dsp:nvSpPr>
        <dsp:cNvPr id="0" name=""/>
        <dsp:cNvSpPr/>
      </dsp:nvSpPr>
      <dsp:spPr>
        <a:xfrm rot="8653659">
          <a:off x="2733377" y="3843128"/>
          <a:ext cx="3440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4027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31F5B-9410-40B3-9CAD-0FEDF0AC8106}">
      <dsp:nvSpPr>
        <dsp:cNvPr id="0" name=""/>
        <dsp:cNvSpPr/>
      </dsp:nvSpPr>
      <dsp:spPr>
        <a:xfrm>
          <a:off x="835617" y="3865815"/>
          <a:ext cx="1930211" cy="1546430"/>
        </a:xfrm>
        <a:prstGeom prst="roundRect">
          <a:avLst/>
        </a:prstGeom>
        <a:solidFill>
          <a:schemeClr val="accent5">
            <a:tint val="70000"/>
            <a:lumMod val="104000"/>
          </a:schemeClr>
        </a:solidFill>
        <a:ln w="9525" cap="rnd" cmpd="sng" algn="ctr">
          <a:solidFill>
            <a:schemeClr val="accent5">
              <a:shade val="90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b="1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দাগকাটা চেক </a:t>
          </a:r>
          <a:endParaRPr lang="en-US" sz="4000" b="1" kern="1200" dirty="0">
            <a:solidFill>
              <a:srgbClr val="00B050"/>
            </a:solidFill>
            <a:latin typeface="NikoshBAN" pitchFamily="2" charset="0"/>
            <a:cs typeface="NikoshBAN" pitchFamily="2" charset="0"/>
          </a:endParaRPr>
        </a:p>
      </dsp:txBody>
      <dsp:txXfrm>
        <a:off x="911107" y="3941305"/>
        <a:ext cx="1779231" cy="1395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FB508-FF46-4CB0-BA6B-ED8BF097AC9C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69104-C30C-407E-9B8A-307755CD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5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AB9D6-54DB-42B1-9A1D-4890D841AA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A73-6605-4D20-876F-7D74960561D7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B31431C-E0A2-4960-B292-1FE74B258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0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A73-6605-4D20-876F-7D74960561D7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31431C-E0A2-4960-B292-1FE74B258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A73-6605-4D20-876F-7D74960561D7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31431C-E0A2-4960-B292-1FE74B258C4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149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A73-6605-4D20-876F-7D74960561D7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31431C-E0A2-4960-B292-1FE74B258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25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A73-6605-4D20-876F-7D74960561D7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31431C-E0A2-4960-B292-1FE74B258C4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8191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A73-6605-4D20-876F-7D74960561D7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31431C-E0A2-4960-B292-1FE74B258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03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A73-6605-4D20-876F-7D74960561D7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431C-E0A2-4960-B292-1FE74B258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75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A73-6605-4D20-876F-7D74960561D7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431C-E0A2-4960-B292-1FE74B258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2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A73-6605-4D20-876F-7D74960561D7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431C-E0A2-4960-B292-1FE74B258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0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A73-6605-4D20-876F-7D74960561D7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31431C-E0A2-4960-B292-1FE74B258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A73-6605-4D20-876F-7D74960561D7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B31431C-E0A2-4960-B292-1FE74B258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8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A73-6605-4D20-876F-7D74960561D7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B31431C-E0A2-4960-B292-1FE74B258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A73-6605-4D20-876F-7D74960561D7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431C-E0A2-4960-B292-1FE74B258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A73-6605-4D20-876F-7D74960561D7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431C-E0A2-4960-B292-1FE74B258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3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A73-6605-4D20-876F-7D74960561D7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431C-E0A2-4960-B292-1FE74B258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7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A73-6605-4D20-876F-7D74960561D7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31431C-E0A2-4960-B292-1FE74B258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5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E3A73-6605-4D20-876F-7D74960561D7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B31431C-E0A2-4960-B292-1FE74B258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6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402488-ABBD-4E6B-8402-828F8CF21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44" y="384313"/>
            <a:ext cx="8799029" cy="5764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88975" y="2275819"/>
            <a:ext cx="6599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8800" dirty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4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8700" y="990601"/>
            <a:ext cx="25146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8211" y="2037805"/>
            <a:ext cx="8155577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 </a:t>
            </a:r>
            <a:r>
              <a:rPr lang="bn-IN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 ধরনের প্রতিষ্ঠান </a:t>
            </a:r>
            <a:r>
              <a:rPr lang="bn-BD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8210" y="3013501"/>
            <a:ext cx="8155577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</a:t>
            </a:r>
            <a:r>
              <a:rPr lang="bn-IN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কের মুল ভিত্তি কি</a:t>
            </a:r>
            <a:r>
              <a:rPr lang="bn-BD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2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72872256"/>
              </p:ext>
            </p:extLst>
          </p:nvPr>
        </p:nvGraphicFramePr>
        <p:xfrm>
          <a:off x="1600200" y="76200"/>
          <a:ext cx="90678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199" y="235131"/>
            <a:ext cx="40982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 প্রতি গ্রাহকের দায়িত্ব সমুহ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16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1655584"/>
              </p:ext>
            </p:extLst>
          </p:nvPr>
        </p:nvGraphicFramePr>
        <p:xfrm>
          <a:off x="2211976" y="1005841"/>
          <a:ext cx="8003177" cy="553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86940" y="236400"/>
            <a:ext cx="3653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চেক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3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F0DFE0-274A-4816-AF38-1FCB54FC0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8F0DFE0-274A-4816-AF38-1FCB54FC0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19B23-82F5-4AE4-990E-AA0401AEF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FE919B23-82F5-4AE4-990E-AA0401AEF9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BB3C7B-A989-4048-8AC9-AD3433352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73BB3C7B-A989-4048-8AC9-AD3433352D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939A55-6FE1-4166-B7CB-2FC0FBAE8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96939A55-6FE1-4166-B7CB-2FC0FBAE8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F406A-C75B-4FD3-A5A8-74E91638A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23EF406A-C75B-4FD3-A5A8-74E91638A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F3004F-E63A-492B-AD94-CF0CDD54E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DCF3004F-E63A-492B-AD94-CF0CDD54E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31F5B-9410-40B3-9CAD-0FEDF0AC8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8A731F5B-9410-40B3-9CAD-0FEDF0AC8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35" y="1532033"/>
            <a:ext cx="7845773" cy="3459966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191000" y="914400"/>
            <a:ext cx="177796" cy="789287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30690" y="422880"/>
            <a:ext cx="169841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ব্যাংকের নাম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9067801" y="1127358"/>
            <a:ext cx="115178" cy="1035319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694407" y="619780"/>
            <a:ext cx="9144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তারিখ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2395913">
            <a:off x="5318005" y="365690"/>
            <a:ext cx="133398" cy="2213573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38800" y="143376"/>
            <a:ext cx="9144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শাখা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8050693" y="574275"/>
            <a:ext cx="127814" cy="1325211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98133" y="60232"/>
            <a:ext cx="248861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গ্রাহকের হিসাব নম্বর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21177808">
            <a:off x="2513861" y="1635767"/>
            <a:ext cx="165424" cy="1242156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78436" y="1127357"/>
            <a:ext cx="12954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চেক নম্বর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 rot="11007057">
            <a:off x="7882360" y="3414053"/>
            <a:ext cx="97123" cy="1813964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624090" y="5185903"/>
            <a:ext cx="1888023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টাকার পরিমাণ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 অংকে 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Down Arrow 20"/>
          <p:cNvSpPr/>
          <p:nvPr/>
        </p:nvSpPr>
        <p:spPr>
          <a:xfrm rot="10800000">
            <a:off x="5252278" y="3200400"/>
            <a:ext cx="86813" cy="1985502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91001" y="5151717"/>
            <a:ext cx="2132721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টাকার পরিমাণ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 কথায় 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Down Arrow 22"/>
          <p:cNvSpPr/>
          <p:nvPr/>
        </p:nvSpPr>
        <p:spPr>
          <a:xfrm rot="12540854">
            <a:off x="3039262" y="2692963"/>
            <a:ext cx="113898" cy="2594298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870756" y="5163860"/>
            <a:ext cx="2015444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চেকের বাহক বা ভোগকারী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Down Arrow 24"/>
          <p:cNvSpPr/>
          <p:nvPr/>
        </p:nvSpPr>
        <p:spPr>
          <a:xfrm rot="10380384">
            <a:off x="9103711" y="4100491"/>
            <a:ext cx="132645" cy="1077439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610601" y="5181998"/>
            <a:ext cx="191214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গ্রাহকের স্বাক্ষর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4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1066801"/>
            <a:ext cx="24384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2228672"/>
            <a:ext cx="876300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দাগকাটা চেকের বৈশিষ্ট্য লিখ ।</a:t>
            </a:r>
            <a:endParaRPr lang="en-US" sz="4800" b="1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1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bk\Downloads\ব্যাংক\vo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8377"/>
            <a:ext cx="9144000" cy="6727372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93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k\Downloads\ব্যাংক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29" y="88046"/>
            <a:ext cx="3886199" cy="3062280"/>
          </a:xfrm>
          <a:prstGeom prst="roundRect">
            <a:avLst>
              <a:gd name="adj" fmla="val 16667"/>
            </a:avLst>
          </a:prstGeom>
          <a:ln w="762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k\Downloads\ব্যাংক\volt.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27" y="3396281"/>
            <a:ext cx="3810001" cy="2651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6096000" y="3400075"/>
            <a:ext cx="4235116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 গুলো কিসের ছবি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4255499"/>
            <a:ext cx="423511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তালাবদ্ধ ভল্ট বা ঘর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5194365"/>
            <a:ext cx="4285212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এ গুলো কেন প্রয়োজন হয়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6728" y="6178950"/>
            <a:ext cx="8524484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কোন দ্রব্য বা সম্পদ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কিং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বা টাকা গোপন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ও নিরাপদ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রাখার জন্য।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F6BE02-4932-444E-AE98-8222A8B4F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8046"/>
            <a:ext cx="4235116" cy="29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5146765"/>
            <a:ext cx="8915400" cy="107721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ব্যাংক ও গ্রাহকের সম্পর্ক বিশ্বাসের। ব্যাংক তার গ্রাহকের হিসাবের গোপনীয়তার নীতি ভঙ্গ করলে সম্পর্কের পরিসমাপ্তি ঘটে 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EADFF-C0E2-471F-9430-F861F79F0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6" y="471488"/>
            <a:ext cx="9601200" cy="45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4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9300" y="1619493"/>
            <a:ext cx="883920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9300" y="2839872"/>
            <a:ext cx="883920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গ্রুপ : ক -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ব্যাংকের প্রতি গ্রাহকের দায়িত্ব গুলো লেখ ।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গ্রুপ : খ – গ্রাহকের প্রতি ব্যাংকের দায়িত্ব গুলো লেখ ।</a:t>
            </a:r>
          </a:p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গ্রুপ : গ – হুকুম চেকের বৈশিষ্ট্যগুলো কি কি ? লেখ ।</a:t>
            </a:r>
          </a:p>
        </p:txBody>
      </p:sp>
    </p:spTree>
    <p:extLst>
      <p:ext uri="{BB962C8B-B14F-4D97-AF65-F5344CB8AC3E}">
        <p14:creationId xmlns:p14="http://schemas.microsoft.com/office/powerpoint/2010/main" val="346410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857750" y="1108710"/>
            <a:ext cx="3200400" cy="106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2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43150" y="2414290"/>
            <a:ext cx="8382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bn-IN" sz="2800" b="1" spc="5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গ্রাহকের অছি হিসাবে কাজ করে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5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5150" y="308991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আইনজীবি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34150" y="308991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বন্ধু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05150" y="386209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4150" y="386209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43150" y="4624090"/>
            <a:ext cx="8382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 প্রতি গ্রাহকের দায়িত্ব কয়টি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4150" y="5995690"/>
            <a:ext cx="17145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(ঘ) ৫টি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34150" y="5309890"/>
            <a:ext cx="17145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05150" y="5995690"/>
            <a:ext cx="20574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05150" y="5309890"/>
            <a:ext cx="1995055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২টি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62550" y="118491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62550" y="1182117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86350" y="134749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6350" y="134749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86350" y="133731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86350" y="134749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86350" y="1335638"/>
            <a:ext cx="2895600" cy="523220"/>
          </a:xfrm>
          <a:prstGeom prst="homePlate">
            <a:avLst>
              <a:gd name="adj" fmla="val 9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86350" y="1325458"/>
            <a:ext cx="2895600" cy="523220"/>
          </a:xfrm>
          <a:prstGeom prst="homePlate">
            <a:avLst>
              <a:gd name="adj" fmla="val 62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29200" y="60900"/>
            <a:ext cx="27813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4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07730" y="193451"/>
            <a:ext cx="2992581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80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1906" y="1018572"/>
            <a:ext cx="5891718" cy="5752618"/>
            <a:chOff x="301906" y="1018572"/>
            <a:chExt cx="5891718" cy="5752618"/>
          </a:xfrm>
        </p:grpSpPr>
        <p:sp>
          <p:nvSpPr>
            <p:cNvPr id="3" name="Horizontal Scroll 2"/>
            <p:cNvSpPr/>
            <p:nvPr/>
          </p:nvSpPr>
          <p:spPr>
            <a:xfrm>
              <a:off x="301906" y="1018572"/>
              <a:ext cx="5566459" cy="5752618"/>
            </a:xfrm>
            <a:prstGeom prst="horizontalScroll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28345" y="2463992"/>
              <a:ext cx="3965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সেখ</a:t>
              </a:r>
              <a:r>
                <a: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জসিম</a:t>
              </a:r>
              <a:r>
                <a: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উদ্দিন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8281" y="3055265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94627" y="3504755"/>
              <a:ext cx="35544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নৈহাটী মাধ্যমিক বিদ্যালয়</a:t>
              </a:r>
              <a:endPara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28345" y="4014438"/>
              <a:ext cx="33458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রূপসা, খুলনা।</a:t>
              </a:r>
              <a:endPara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28345" y="4603553"/>
              <a:ext cx="32193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 ০১৯২২৩০২৮৬০</a:t>
              </a:r>
              <a:endPara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71625" y="5203717"/>
              <a:ext cx="4063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E-Mail: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jashimudden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@gmail.com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11354" y="1018572"/>
            <a:ext cx="5806397" cy="5752618"/>
            <a:chOff x="6011354" y="1018572"/>
            <a:chExt cx="5806397" cy="5752618"/>
          </a:xfrm>
        </p:grpSpPr>
        <p:sp>
          <p:nvSpPr>
            <p:cNvPr id="11" name="Horizontal Scroll 10"/>
            <p:cNvSpPr/>
            <p:nvPr/>
          </p:nvSpPr>
          <p:spPr>
            <a:xfrm flipH="1">
              <a:off x="6011354" y="1018572"/>
              <a:ext cx="5806397" cy="5752618"/>
            </a:xfrm>
            <a:prstGeom prst="horizontalScroll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bn-IN" sz="5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  </a:t>
              </a:r>
              <a:r>
                <a:rPr lang="bn-IN" sz="40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দশম</a:t>
              </a:r>
              <a:endPara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buNone/>
              </a:pPr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	     </a:t>
              </a:r>
              <a:r>
                <a:rPr lang="bn-IN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ফিন্যান্স</a:t>
              </a:r>
              <a:r>
                <a: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ব্যাংকিং</a:t>
              </a:r>
              <a:endPara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buNone/>
              </a:pPr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দ্বা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দশ</a:t>
              </a:r>
              <a:endPara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buNone/>
              </a:pPr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</a:t>
              </a:r>
              <a:r>
                <a:rPr lang="bn-IN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18</a:t>
              </a:r>
              <a:r>
                <a:rPr lang="bn-IN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/০৫/২০১৯ </a:t>
              </a:r>
              <a:endPara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buNone/>
              </a:pP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সময়ঃ 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 মিনিট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342" y="2586219"/>
              <a:ext cx="1710455" cy="2421846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3D6FE5C-472B-4AB3-847D-9CD6BD8A2E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9" t="14650" r="19950" b="1952"/>
          <a:stretch/>
        </p:blipFill>
        <p:spPr>
          <a:xfrm>
            <a:off x="738495" y="1792286"/>
            <a:ext cx="1489850" cy="1958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486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1100" y="768311"/>
            <a:ext cx="22098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7410" y="1931671"/>
            <a:ext cx="8610600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কোনটি ব্যাংকিং ব্যবসার মূলমন্ত্র 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 :  আস্থা ও বিশ্বাস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ব্যাংক ও গ্রাহকের মধ্যে কি ধরণের সম্পর্ক বিদ্যমান ? 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 : চুক্তিবদ্ধ সম্পর্ক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কোন চেকটি নিরাপদ চেক হিসেবে বিবেচিত হয় 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 : দাগকাটা চেক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৪। আমরা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কো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থায়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টাকা ও দ্রব্য সামগ্রী নিরাপদে রাখি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উত্তর :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ব্যাং</a:t>
            </a:r>
            <a:r>
              <a:rPr lang="bn-IN" sz="3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8982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0" y="533401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4470" y="4423410"/>
            <a:ext cx="992124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 কোথা থেকে তার মুলধন সংগ্রহ করে। সে সম্পর্কে ১০টি বাক্যে একটি অনুচ্ছেদ লিখে আনবে।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34515D-9F3D-46F6-A7C8-532B79156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30" y="1179444"/>
            <a:ext cx="8017565" cy="308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19" y="571500"/>
            <a:ext cx="5572125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21565" y="1056743"/>
            <a:ext cx="76332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তোমাদের সবাইকে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6700" y="2864999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0" b="1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144871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15" b="16392"/>
          <a:stretch/>
        </p:blipFill>
        <p:spPr>
          <a:xfrm>
            <a:off x="141334" y="0"/>
            <a:ext cx="12050666" cy="6886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753" y="76201"/>
            <a:ext cx="4038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বল তো, এটি কিসের ছবি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6753" y="763619"/>
            <a:ext cx="4038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দুই জন মানুষের হাতের ছবি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5253" y="5329642"/>
            <a:ext cx="5181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এই দুটি হাত দ্বারা কি প্রকাশ পায়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0653" y="6017060"/>
            <a:ext cx="2590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বন্ধুত্ব প্রকাশ পায়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43" y="252550"/>
            <a:ext cx="4456757" cy="3693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54" y="238686"/>
            <a:ext cx="4568799" cy="3707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39242" y="4085342"/>
            <a:ext cx="445675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এগুলো কিসের ছবি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7554" y="4085342"/>
            <a:ext cx="456879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ব্যাংকের লোগোর ছবি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9241" y="4818517"/>
            <a:ext cx="9487111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যে সব প্রতিষ্ঠান অর্থ নিয়ে ব্যবসা করে সাধারণত সে সব প্রতিষ্ঠানকে ব্যাংক বলে এবং যারা ব্যাংকের সাথে লেনদে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করে তাদেরকে গ্রাহক বলে । ব্যাংকের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মুল উদ্দেশ্য মুনাফা অর্জন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এবং ভিত্তি হলো আস্থা ও বিশ্বাস।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700" y="2590800"/>
            <a:ext cx="8610600" cy="186204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ব্যাংক ও গ্রাহক 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45" y="0"/>
            <a:ext cx="8530045" cy="2846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45" y="4150995"/>
            <a:ext cx="853004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3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720840"/>
            <a:ext cx="8229600" cy="2862322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--------------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ব্যাংক 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 ধরনের প্রতিষ্ঠান বলতে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পারবে ।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গ্রাহকের প্রতি ব্যাংকের দায়িত্ব বর্ণনা করতে পারবে ।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ব্যাংক হিসাবের গোপনীয়তার গুরুত্ব ব্যাখ্যা করতে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399103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14387"/>
            <a:ext cx="4114800" cy="429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52600" y="5334001"/>
            <a:ext cx="874395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ব্যাংকে গ্রাহকদের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লেনদেনের ছবি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4921CD-A49F-48A1-9146-3A622B400F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9"/>
          <a:stretch/>
        </p:blipFill>
        <p:spPr>
          <a:xfrm>
            <a:off x="6124575" y="714387"/>
            <a:ext cx="5334000" cy="429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0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123" y="381000"/>
            <a:ext cx="8499754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6123" y="5486401"/>
            <a:ext cx="849975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 একটি আর্থিক প্রতিষ্ঠান। এখানে অর্থের লেনদেন হয়ে থাকে।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2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94951523"/>
              </p:ext>
            </p:extLst>
          </p:nvPr>
        </p:nvGraphicFramePr>
        <p:xfrm>
          <a:off x="1676400" y="224589"/>
          <a:ext cx="89154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133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A64167-F8A3-426A-B53E-C8C25C68C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B5A64167-F8A3-426A-B53E-C8C25C68C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17F657-933E-4608-99C2-72466E5BD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F417F657-933E-4608-99C2-72466E5BD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A339F5-D6ED-4492-8E0B-C6AA83F40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EFA339F5-D6ED-4492-8E0B-C6AA83F40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34CD87-B117-4FAF-B0C9-F81627BBC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6534CD87-B117-4FAF-B0C9-F81627BBC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804155-88C5-406E-84B8-80A7BEA85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AA804155-88C5-406E-84B8-80A7BEA85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C8929A-C799-4068-A9A3-6BCB2A339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7AC8929A-C799-4068-A9A3-6BCB2A339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BFD8C4-FA4E-4FF1-9856-EB5398665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5EBFD8C4-FA4E-4FF1-9856-EB5398665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291</TotalTime>
  <Words>433</Words>
  <Application>Microsoft Office PowerPoint</Application>
  <PresentationFormat>Widescreen</PresentationFormat>
  <Paragraphs>103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NikoshBAN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Rubel</dc:creator>
  <cp:lastModifiedBy>DOEL</cp:lastModifiedBy>
  <cp:revision>74</cp:revision>
  <dcterms:created xsi:type="dcterms:W3CDTF">2019-05-05T18:12:23Z</dcterms:created>
  <dcterms:modified xsi:type="dcterms:W3CDTF">2019-05-18T04:53:43Z</dcterms:modified>
</cp:coreProperties>
</file>